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7" r:id="rId19"/>
    <p:sldId id="286" r:id="rId20"/>
    <p:sldId id="284" r:id="rId21"/>
    <p:sldId id="288" r:id="rId22"/>
    <p:sldId id="270" r:id="rId23"/>
    <p:sldId id="299" r:id="rId24"/>
    <p:sldId id="260" r:id="rId25"/>
    <p:sldId id="261" r:id="rId26"/>
    <p:sldId id="289" r:id="rId27"/>
    <p:sldId id="290" r:id="rId28"/>
    <p:sldId id="291" r:id="rId29"/>
    <p:sldId id="293" r:id="rId30"/>
    <p:sldId id="300" r:id="rId31"/>
    <p:sldId id="301" r:id="rId32"/>
    <p:sldId id="292" r:id="rId33"/>
    <p:sldId id="294" r:id="rId34"/>
    <p:sldId id="309" r:id="rId35"/>
    <p:sldId id="311" r:id="rId36"/>
    <p:sldId id="310" r:id="rId37"/>
    <p:sldId id="295" r:id="rId38"/>
    <p:sldId id="312" r:id="rId39"/>
    <p:sldId id="313" r:id="rId40"/>
    <p:sldId id="303" r:id="rId41"/>
    <p:sldId id="302" r:id="rId42"/>
    <p:sldId id="314" r:id="rId43"/>
    <p:sldId id="304" r:id="rId44"/>
    <p:sldId id="315" r:id="rId45"/>
    <p:sldId id="30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30" r:id="rId54"/>
    <p:sldId id="323" r:id="rId55"/>
    <p:sldId id="325" r:id="rId56"/>
    <p:sldId id="326" r:id="rId57"/>
    <p:sldId id="331" r:id="rId58"/>
    <p:sldId id="332" r:id="rId59"/>
    <p:sldId id="333" r:id="rId60"/>
    <p:sldId id="327" r:id="rId61"/>
    <p:sldId id="334" r:id="rId62"/>
    <p:sldId id="328" r:id="rId63"/>
    <p:sldId id="335" r:id="rId64"/>
    <p:sldId id="329" r:id="rId65"/>
    <p:sldId id="343" r:id="rId66"/>
    <p:sldId id="336" r:id="rId67"/>
    <p:sldId id="271" r:id="rId68"/>
    <p:sldId id="339" r:id="rId69"/>
    <p:sldId id="344" r:id="rId70"/>
    <p:sldId id="345" r:id="rId71"/>
    <p:sldId id="346" r:id="rId72"/>
    <p:sldId id="347" r:id="rId73"/>
    <p:sldId id="348" r:id="rId74"/>
    <p:sldId id="349" r:id="rId75"/>
    <p:sldId id="350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30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icroservice-trade-off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MicroservicePremium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The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07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8K stars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24,000 commits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238 contributors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6,200 issues &amp; 5,200 PRs closed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NuGet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128 releases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5M downloads (only for the core package)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76E01-AD31-4B85-8755-3F4929EE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462" y="2412494"/>
            <a:ext cx="6062267" cy="3462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B13E1-2911-496C-BAB3-BD4EDC5ACFCA}"/>
              </a:ext>
            </a:extLst>
          </p:cNvPr>
          <p:cNvSpPr txBox="1"/>
          <p:nvPr/>
        </p:nvSpPr>
        <p:spPr>
          <a:xfrm>
            <a:off x="5587461" y="1766163"/>
            <a:ext cx="606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</a:t>
            </a:r>
          </a:p>
        </p:txBody>
      </p:sp>
    </p:spTree>
    <p:extLst>
      <p:ext uri="{BB962C8B-B14F-4D97-AF65-F5344CB8AC3E}">
        <p14:creationId xmlns:p14="http://schemas.microsoft.com/office/powerpoint/2010/main" val="136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Books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F7D82-97CE-434C-A740-FD1C1AAA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82" y="1655781"/>
            <a:ext cx="9185635" cy="456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73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eShopOnX</a:t>
            </a:r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projects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A7A96-BF3F-48C0-8A20-F858D602539C}"/>
              </a:ext>
            </a:extLst>
          </p:cNvPr>
          <p:cNvSpPr/>
          <p:nvPr/>
        </p:nvSpPr>
        <p:spPr>
          <a:xfrm>
            <a:off x="909444" y="1675586"/>
            <a:ext cx="3296795" cy="13255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Containers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87E04-8268-43D2-BA0B-C8495CB6CB62}"/>
              </a:ext>
            </a:extLst>
          </p:cNvPr>
          <p:cNvSpPr/>
          <p:nvPr/>
        </p:nvSpPr>
        <p:spPr>
          <a:xfrm>
            <a:off x="909444" y="3172496"/>
            <a:ext cx="3296795" cy="132556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92A761-F495-46E3-A9D8-07991FE3B346}"/>
              </a:ext>
            </a:extLst>
          </p:cNvPr>
          <p:cNvSpPr/>
          <p:nvPr/>
        </p:nvSpPr>
        <p:spPr>
          <a:xfrm>
            <a:off x="909444" y="4669408"/>
            <a:ext cx="3296795" cy="13255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Abp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8652B7-A796-4A89-B59A-6C1448D1A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875" y="1675585"/>
            <a:ext cx="7315201" cy="132556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Simplified and containerized microservice example</a:t>
            </a:r>
          </a:p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Show drafts of different architectural patterns</a:t>
            </a:r>
          </a:p>
          <a:p>
            <a:pPr marL="0" indent="0"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Not production ready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F424A3-DDE9-4917-B101-1E60B12D563E}"/>
              </a:ext>
            </a:extLst>
          </p:cNvPr>
          <p:cNvSpPr txBox="1">
            <a:spLocks/>
          </p:cNvSpPr>
          <p:nvPr/>
        </p:nvSpPr>
        <p:spPr>
          <a:xfrm>
            <a:off x="4428875" y="3172496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Based on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eShopOnContainers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powered by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endParaRPr lang="en-US" sz="2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Focuses on demonstrating the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More production ready, applicable and maintainable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F5D5E2-9337-44A1-A88E-DD9D337ABF34}"/>
              </a:ext>
            </a:extLst>
          </p:cNvPr>
          <p:cNvSpPr txBox="1">
            <a:spLocks/>
          </p:cNvSpPr>
          <p:nvPr/>
        </p:nvSpPr>
        <p:spPr>
          <a:xfrm>
            <a:off x="4428875" y="4669409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solution for microservice development with the ABP Framework and state-of-the-art tools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Production ready, easy to develop and maintain</a:t>
            </a:r>
          </a:p>
        </p:txBody>
      </p:sp>
    </p:spTree>
    <p:extLst>
      <p:ext uri="{BB962C8B-B14F-4D97-AF65-F5344CB8AC3E}">
        <p14:creationId xmlns:p14="http://schemas.microsoft.com/office/powerpoint/2010/main" val="27237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098" name="Picture 2" descr="eSopOnAbp Phase 1">
            <a:extLst>
              <a:ext uri="{FF2B5EF4-FFF2-40B4-BE49-F238E27FC236}">
                <a16:creationId xmlns:a16="http://schemas.microsoft.com/office/drawing/2014/main" id="{2136AA09-D2C1-4393-9568-B5F813295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961977" cy="451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19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sz="28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TODO: More details and the book!</a:t>
            </a:r>
          </a:p>
        </p:txBody>
      </p:sp>
    </p:spTree>
    <p:extLst>
      <p:ext uri="{BB962C8B-B14F-4D97-AF65-F5344CB8AC3E}">
        <p14:creationId xmlns:p14="http://schemas.microsoft.com/office/powerpoint/2010/main" val="86157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trade-offs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07237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BENEFITS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Forcing the modularity and encapsulation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Independently developed, deployed and scaled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Technology diversity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C15FB-DFA6-464B-86D0-05F848FB3810}"/>
              </a:ext>
            </a:extLst>
          </p:cNvPr>
          <p:cNvSpPr txBox="1">
            <a:spLocks/>
          </p:cNvSpPr>
          <p:nvPr/>
        </p:nvSpPr>
        <p:spPr>
          <a:xfrm>
            <a:off x="6315988" y="1831727"/>
            <a:ext cx="5037814" cy="306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COSTS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Eventually consistency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Operational complexity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41E9B9-359F-4652-B292-08D7DA25DEE3}"/>
              </a:ext>
            </a:extLst>
          </p:cNvPr>
          <p:cNvSpPr txBox="1">
            <a:spLocks/>
          </p:cNvSpPr>
          <p:nvPr/>
        </p:nvSpPr>
        <p:spPr>
          <a:xfrm>
            <a:off x="838200" y="5039042"/>
            <a:ext cx="10715710" cy="829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Reference: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https://martinfowler.com/articles/microservice-trade-offs.html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53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90" y="4872659"/>
            <a:ext cx="4746735" cy="1620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 development team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DevOps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and automation culture</a:t>
            </a:r>
          </a:p>
        </p:txBody>
      </p:sp>
      <p:pic>
        <p:nvPicPr>
          <p:cNvPr id="5122" name="Picture 2" descr="Uniland&amp;#39;s Portfolio Supports Growing Businesses | Best Office Space">
            <a:extLst>
              <a:ext uri="{FF2B5EF4-FFF2-40B4-BE49-F238E27FC236}">
                <a16:creationId xmlns:a16="http://schemas.microsoft.com/office/drawing/2014/main" id="{89F52188-709F-46CE-9DD9-CBAC90F55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0" y="1690688"/>
            <a:ext cx="4539345" cy="303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Is Business Important To Society - [10 REASONS ] SmallBusinessify.com">
            <a:extLst>
              <a:ext uri="{FF2B5EF4-FFF2-40B4-BE49-F238E27FC236}">
                <a16:creationId xmlns:a16="http://schemas.microsoft.com/office/drawing/2014/main" id="{6613878B-8058-47F5-9F93-70ED91A3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8157"/>
            <a:ext cx="4141002" cy="303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7F4021-E29E-48EC-86AF-260177BEB376}"/>
              </a:ext>
            </a:extLst>
          </p:cNvPr>
          <p:cNvSpPr txBox="1">
            <a:spLocks/>
          </p:cNvSpPr>
          <p:nvPr/>
        </p:nvSpPr>
        <p:spPr>
          <a:xfrm>
            <a:off x="6096000" y="4871660"/>
            <a:ext cx="4746735" cy="1620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Large, complex and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mature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business or domain</a:t>
            </a:r>
          </a:p>
        </p:txBody>
      </p:sp>
    </p:spTree>
    <p:extLst>
      <p:ext uri="{BB962C8B-B14F-4D97-AF65-F5344CB8AC3E}">
        <p14:creationId xmlns:p14="http://schemas.microsoft.com/office/powerpoint/2010/main" val="74965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(not)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My primary guideline would be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don't even consider microservices unless you have a system that's too complex to manage as a monolith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 The majority of software systems should be built as a single monolithic application. Do pay attention to good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modularity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within that monolith, but don't try to separate it into separate services.</a:t>
            </a:r>
          </a:p>
          <a:p>
            <a:pPr marL="0" indent="0">
              <a:buNone/>
            </a:pP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--- Martin Fowler</a:t>
            </a:r>
            <a:b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https://martinfowler.com/bliki/MicroservicePremium.html</a:t>
            </a: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36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6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6680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shouldn't start a new project with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even if you're sure your application will be big enough to make it worthwhile.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1395D5B-27CF-4DE7-AC2B-E60B886C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1825625"/>
            <a:ext cx="7149803" cy="40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YAGNI: Create a simplistic version first, maybe it won’t succeed.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Fast MVP, shorter time to market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boundaries &amp; business requirements are not clear –refactoring a monolith is easier than a microservices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You’ve a small team</a:t>
            </a:r>
          </a:p>
        </p:txBody>
      </p:sp>
    </p:spTree>
    <p:extLst>
      <p:ext uri="{BB962C8B-B14F-4D97-AF65-F5344CB8AC3E}">
        <p14:creationId xmlns:p14="http://schemas.microsoft.com/office/powerpoint/2010/main" val="11940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TODO: ...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How?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(not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discard it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replace with microservices at some point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(may not be fully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introduce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by the time (keep the core as monolith for a while)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coarse-grained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(large) services, then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break down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into finer-grained services as boundaries stabilize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 a fully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monolith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then migrate to microservices when it gets mature</a:t>
            </a:r>
          </a:p>
        </p:txBody>
      </p:sp>
    </p:spTree>
    <p:extLst>
      <p:ext uri="{BB962C8B-B14F-4D97-AF65-F5344CB8AC3E}">
        <p14:creationId xmlns:p14="http://schemas.microsoft.com/office/powerpoint/2010/main" val="206784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When not?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are already replacing a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legacy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monolith or distributed system!</a:t>
            </a:r>
          </a:p>
        </p:txBody>
      </p:sp>
    </p:spTree>
    <p:extLst>
      <p:ext uri="{BB962C8B-B14F-4D97-AF65-F5344CB8AC3E}">
        <p14:creationId xmlns:p14="http://schemas.microsoft.com/office/powerpoint/2010/main" val="12587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</a:t>
            </a:r>
            <a:b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MODULAR MONOLITH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60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46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Single-project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7DD21-2F19-487A-9A42-283309DC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201" y="1690688"/>
            <a:ext cx="2705597" cy="3940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7DE447-24B8-4E11-A598-331B26EC8F25}"/>
              </a:ext>
            </a:extLst>
          </p:cNvPr>
          <p:cNvSpPr txBox="1"/>
          <p:nvPr/>
        </p:nvSpPr>
        <p:spPr>
          <a:xfrm>
            <a:off x="8317258" y="3307391"/>
            <a:ext cx="248859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E5FE0-67F8-45DB-989A-B18E03CCED4B}"/>
              </a:ext>
            </a:extLst>
          </p:cNvPr>
          <p:cNvSpPr txBox="1"/>
          <p:nvPr/>
        </p:nvSpPr>
        <p:spPr>
          <a:xfrm>
            <a:off x="1386145" y="4265109"/>
            <a:ext cx="248859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2B3DE-62C7-4AB6-A7CB-19A6190E64B9}"/>
              </a:ext>
            </a:extLst>
          </p:cNvPr>
          <p:cNvSpPr txBox="1"/>
          <p:nvPr/>
        </p:nvSpPr>
        <p:spPr>
          <a:xfrm>
            <a:off x="1386145" y="3422808"/>
            <a:ext cx="248859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4BFC2-D9CE-4A44-9969-79E2B9A0671A}"/>
              </a:ext>
            </a:extLst>
          </p:cNvPr>
          <p:cNvSpPr txBox="1"/>
          <p:nvPr/>
        </p:nvSpPr>
        <p:spPr>
          <a:xfrm>
            <a:off x="1386145" y="2580507"/>
            <a:ext cx="248859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D54168B-9951-4D89-844D-72F16D91C78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74741" y="2811340"/>
            <a:ext cx="1055478" cy="422054"/>
          </a:xfrm>
          <a:prstGeom prst="curvedConnector3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9B8BEF3-5FDA-4BFB-98C9-1D1027AD167D}"/>
              </a:ext>
            </a:extLst>
          </p:cNvPr>
          <p:cNvCxnSpPr>
            <a:stCxn id="11" idx="3"/>
          </p:cNvCxnSpPr>
          <p:nvPr/>
        </p:nvCxnSpPr>
        <p:spPr>
          <a:xfrm flipV="1">
            <a:off x="3874741" y="3422808"/>
            <a:ext cx="1055478" cy="230833"/>
          </a:xfrm>
          <a:prstGeom prst="curvedConnector3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6AD0920-92CE-49BA-9542-FB90EBD5CBB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874741" y="3653641"/>
            <a:ext cx="1055478" cy="798352"/>
          </a:xfrm>
          <a:prstGeom prst="curvedConnector3">
            <a:avLst>
              <a:gd name="adj1" fmla="val 33924"/>
            </a:avLst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7C8762E-D1B8-48FD-BD41-FBBC665E840B}"/>
              </a:ext>
            </a:extLst>
          </p:cNvPr>
          <p:cNvCxnSpPr>
            <a:stCxn id="10" idx="3"/>
          </p:cNvCxnSpPr>
          <p:nvPr/>
        </p:nvCxnSpPr>
        <p:spPr>
          <a:xfrm flipV="1">
            <a:off x="3874741" y="4265109"/>
            <a:ext cx="1055478" cy="230833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53642AD0-ACFF-4C85-A976-88E2FD372A2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874741" y="3846765"/>
            <a:ext cx="1055478" cy="649177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FB6A98F-C694-4F00-96F9-F57F4B2124A9}"/>
              </a:ext>
            </a:extLst>
          </p:cNvPr>
          <p:cNvCxnSpPr>
            <a:stCxn id="9" idx="1"/>
          </p:cNvCxnSpPr>
          <p:nvPr/>
        </p:nvCxnSpPr>
        <p:spPr>
          <a:xfrm rot="10800000">
            <a:off x="6853288" y="2811340"/>
            <a:ext cx="1463971" cy="726885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99ADDBB-A29C-4391-9B1B-5E67AF2164D6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476214" y="3538223"/>
            <a:ext cx="1841044" cy="1120653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8D548AA-155D-4361-BA2B-F0E0EAB94704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174562" y="3538223"/>
            <a:ext cx="2142697" cy="1948173"/>
          </a:xfrm>
          <a:prstGeom prst="curvedConnector3">
            <a:avLst>
              <a:gd name="adj1" fmla="val 28002"/>
            </a:avLst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0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3FC751-F653-4E1A-9D4A-209FA91798CB}"/>
              </a:ext>
            </a:extLst>
          </p:cNvPr>
          <p:cNvSpPr/>
          <p:nvPr/>
        </p:nvSpPr>
        <p:spPr>
          <a:xfrm>
            <a:off x="1303254" y="3023895"/>
            <a:ext cx="2450970" cy="22624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1046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Backend-frontend separation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8541D-268A-46C4-8C75-3C8B76406F83}"/>
              </a:ext>
            </a:extLst>
          </p:cNvPr>
          <p:cNvSpPr txBox="1"/>
          <p:nvPr/>
        </p:nvSpPr>
        <p:spPr>
          <a:xfrm>
            <a:off x="1377883" y="4743319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D3C23-2118-471F-8089-8B2C239DA411}"/>
              </a:ext>
            </a:extLst>
          </p:cNvPr>
          <p:cNvSpPr txBox="1"/>
          <p:nvPr/>
        </p:nvSpPr>
        <p:spPr>
          <a:xfrm>
            <a:off x="1377883" y="4195391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CC6AA-87CD-452A-92A9-B0728BD62FED}"/>
              </a:ext>
            </a:extLst>
          </p:cNvPr>
          <p:cNvSpPr txBox="1"/>
          <p:nvPr/>
        </p:nvSpPr>
        <p:spPr>
          <a:xfrm>
            <a:off x="1377883" y="3647463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B533D-5606-41A3-A337-230EC905C1F5}"/>
              </a:ext>
            </a:extLst>
          </p:cNvPr>
          <p:cNvSpPr txBox="1"/>
          <p:nvPr/>
        </p:nvSpPr>
        <p:spPr>
          <a:xfrm>
            <a:off x="1377883" y="3097652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478BA-A7DC-417D-A064-32A72FA73BE6}"/>
              </a:ext>
            </a:extLst>
          </p:cNvPr>
          <p:cNvSpPr/>
          <p:nvPr/>
        </p:nvSpPr>
        <p:spPr>
          <a:xfrm>
            <a:off x="7144661" y="1149037"/>
            <a:ext cx="2450970" cy="22799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B0D69-A909-4AFD-8DCF-A428DD946839}"/>
              </a:ext>
            </a:extLst>
          </p:cNvPr>
          <p:cNvSpPr txBox="1"/>
          <p:nvPr/>
        </p:nvSpPr>
        <p:spPr>
          <a:xfrm>
            <a:off x="7219290" y="1772604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C9B47-1382-485C-A09E-AE82FA40E404}"/>
              </a:ext>
            </a:extLst>
          </p:cNvPr>
          <p:cNvSpPr txBox="1"/>
          <p:nvPr/>
        </p:nvSpPr>
        <p:spPr>
          <a:xfrm>
            <a:off x="7219290" y="1222793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C3A600-316C-43EE-B436-F2EEF02038D7}"/>
              </a:ext>
            </a:extLst>
          </p:cNvPr>
          <p:cNvSpPr/>
          <p:nvPr/>
        </p:nvSpPr>
        <p:spPr>
          <a:xfrm>
            <a:off x="7144661" y="4538794"/>
            <a:ext cx="2450970" cy="117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0E7E6-7FE0-4897-B63B-D1B9D4672A5A}"/>
              </a:ext>
            </a:extLst>
          </p:cNvPr>
          <p:cNvSpPr txBox="1"/>
          <p:nvPr/>
        </p:nvSpPr>
        <p:spPr>
          <a:xfrm>
            <a:off x="7219290" y="5167281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UI Hosting logic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CF826-5DE6-4B93-BCBF-54FA5C08B6F2}"/>
              </a:ext>
            </a:extLst>
          </p:cNvPr>
          <p:cNvSpPr txBox="1"/>
          <p:nvPr/>
        </p:nvSpPr>
        <p:spPr>
          <a:xfrm>
            <a:off x="7219290" y="4619353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pic>
        <p:nvPicPr>
          <p:cNvPr id="409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83B87B-E81C-4398-B1FF-3974E107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76" y="1815987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6EFF20ED-2C59-4EEC-BA3C-662CC8B6F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62" y="5893868"/>
            <a:ext cx="739365" cy="56138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1D0A00-D87C-4221-B1E3-8933537496CD}"/>
              </a:ext>
            </a:extLst>
          </p:cNvPr>
          <p:cNvCxnSpPr>
            <a:stCxn id="10" idx="0"/>
            <a:endCxn id="4098" idx="2"/>
          </p:cNvCxnSpPr>
          <p:nvPr/>
        </p:nvCxnSpPr>
        <p:spPr>
          <a:xfrm flipH="1" flipV="1">
            <a:off x="2528344" y="2441082"/>
            <a:ext cx="395" cy="5828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46556E-7E3A-41E4-9EBB-CF5E97FBADDA}"/>
              </a:ext>
            </a:extLst>
          </p:cNvPr>
          <p:cNvCxnSpPr>
            <a:stCxn id="22" idx="0"/>
            <a:endCxn id="10" idx="2"/>
          </p:cNvCxnSpPr>
          <p:nvPr/>
        </p:nvCxnSpPr>
        <p:spPr>
          <a:xfrm flipV="1">
            <a:off x="2528345" y="5286328"/>
            <a:ext cx="394" cy="6075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0E19B8-CFF8-4169-A120-6B1C4872E29F}"/>
              </a:ext>
            </a:extLst>
          </p:cNvPr>
          <p:cNvSpPr txBox="1"/>
          <p:nvPr/>
        </p:nvSpPr>
        <p:spPr>
          <a:xfrm>
            <a:off x="2898027" y="1941768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164BA1-899D-4D5A-95B5-0D68A0E78DB5}"/>
              </a:ext>
            </a:extLst>
          </p:cNvPr>
          <p:cNvSpPr txBox="1"/>
          <p:nvPr/>
        </p:nvSpPr>
        <p:spPr>
          <a:xfrm>
            <a:off x="2931797" y="5989895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pic>
        <p:nvPicPr>
          <p:cNvPr id="3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64096B4-7712-4C03-BAA9-42F643E9C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10" y="316522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3EF955-3298-421D-878E-91922C36948D}"/>
              </a:ext>
            </a:extLst>
          </p:cNvPr>
          <p:cNvSpPr txBox="1"/>
          <p:nvPr/>
        </p:nvSpPr>
        <p:spPr>
          <a:xfrm>
            <a:off x="8739461" y="442303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A1F916-375D-4E49-8228-14EA1ABE5B9A}"/>
              </a:ext>
            </a:extLst>
          </p:cNvPr>
          <p:cNvCxnSpPr>
            <a:cxnSpLocks/>
            <a:stCxn id="11" idx="0"/>
            <a:endCxn id="31" idx="2"/>
          </p:cNvCxnSpPr>
          <p:nvPr/>
        </p:nvCxnSpPr>
        <p:spPr>
          <a:xfrm flipH="1" flipV="1">
            <a:off x="8369778" y="941617"/>
            <a:ext cx="368" cy="2074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Shape, arrow&#10;&#10;Description automatically generated">
            <a:extLst>
              <a:ext uri="{FF2B5EF4-FFF2-40B4-BE49-F238E27FC236}">
                <a16:creationId xmlns:a16="http://schemas.microsoft.com/office/drawing/2014/main" id="{D7EEA7D6-FC28-4E12-80E2-8968A72C7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21" y="6110436"/>
            <a:ext cx="739365" cy="5613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8241CF-59D4-44B1-B73C-796FEFD4E71B}"/>
              </a:ext>
            </a:extLst>
          </p:cNvPr>
          <p:cNvCxnSpPr>
            <a:cxnSpLocks/>
            <a:stCxn id="35" idx="0"/>
            <a:endCxn id="16" idx="2"/>
          </p:cNvCxnSpPr>
          <p:nvPr/>
        </p:nvCxnSpPr>
        <p:spPr>
          <a:xfrm flipV="1">
            <a:off x="8368304" y="5710290"/>
            <a:ext cx="1842" cy="4001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53B762-CC14-42BF-916C-1A6D575D7357}"/>
              </a:ext>
            </a:extLst>
          </p:cNvPr>
          <p:cNvSpPr txBox="1"/>
          <p:nvPr/>
        </p:nvSpPr>
        <p:spPr>
          <a:xfrm>
            <a:off x="8771756" y="6206463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5624C0-D6EA-4BD2-9340-EAFB4CE43B13}"/>
              </a:ext>
            </a:extLst>
          </p:cNvPr>
          <p:cNvSpPr txBox="1"/>
          <p:nvPr/>
        </p:nvSpPr>
        <p:spPr>
          <a:xfrm>
            <a:off x="6872139" y="3770698"/>
            <a:ext cx="2997724" cy="40011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API Gateway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9F2676-35BB-4CE5-8E9B-8E5CF9B87209}"/>
              </a:ext>
            </a:extLst>
          </p:cNvPr>
          <p:cNvCxnSpPr>
            <a:cxnSpLocks/>
            <a:stCxn id="16" idx="0"/>
            <a:endCxn id="38" idx="2"/>
          </p:cNvCxnSpPr>
          <p:nvPr/>
        </p:nvCxnSpPr>
        <p:spPr>
          <a:xfrm flipV="1">
            <a:off x="8370146" y="4170808"/>
            <a:ext cx="855" cy="3679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6954C62-9B97-4806-8CA0-415D194C78B9}"/>
              </a:ext>
            </a:extLst>
          </p:cNvPr>
          <p:cNvSpPr txBox="1"/>
          <p:nvPr/>
        </p:nvSpPr>
        <p:spPr>
          <a:xfrm>
            <a:off x="9797636" y="1858012"/>
            <a:ext cx="208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 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6FE63B-89B8-4C08-8623-8E93D520408D}"/>
              </a:ext>
            </a:extLst>
          </p:cNvPr>
          <p:cNvSpPr txBox="1"/>
          <p:nvPr/>
        </p:nvSpPr>
        <p:spPr>
          <a:xfrm>
            <a:off x="7219290" y="2866819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Hosting logic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D22D7B-69D7-4D5D-8042-FC1EF7300105}"/>
              </a:ext>
            </a:extLst>
          </p:cNvPr>
          <p:cNvSpPr txBox="1"/>
          <p:nvPr/>
        </p:nvSpPr>
        <p:spPr>
          <a:xfrm>
            <a:off x="7219290" y="2320595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(REST) API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9F7275-3981-4E58-9B27-A609A9857F5E}"/>
              </a:ext>
            </a:extLst>
          </p:cNvPr>
          <p:cNvCxnSpPr>
            <a:cxnSpLocks/>
            <a:stCxn id="38" idx="0"/>
            <a:endCxn id="11" idx="2"/>
          </p:cNvCxnSpPr>
          <p:nvPr/>
        </p:nvCxnSpPr>
        <p:spPr>
          <a:xfrm flipH="1" flipV="1">
            <a:off x="8370146" y="3429000"/>
            <a:ext cx="855" cy="3416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75440BA-290F-4DE2-BBFF-619C7A5F5D82}"/>
              </a:ext>
            </a:extLst>
          </p:cNvPr>
          <p:cNvSpPr txBox="1"/>
          <p:nvPr/>
        </p:nvSpPr>
        <p:spPr>
          <a:xfrm>
            <a:off x="9761103" y="4954243"/>
            <a:ext cx="215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 Application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D1E4BF2B-8A75-44E9-B50E-1A6765FB9B48}"/>
              </a:ext>
            </a:extLst>
          </p:cNvPr>
          <p:cNvSpPr/>
          <p:nvPr/>
        </p:nvSpPr>
        <p:spPr>
          <a:xfrm>
            <a:off x="4358320" y="3647463"/>
            <a:ext cx="2147805" cy="7965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9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2" grpId="0"/>
      <p:bldP spid="37" grpId="0"/>
      <p:bldP spid="38" grpId="0" animBg="1"/>
      <p:bldP spid="43" grpId="0"/>
      <p:bldP spid="46" grpId="0" animBg="1"/>
      <p:bldP spid="47" grpId="0" animBg="1"/>
      <p:bldP spid="58" grpId="0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44F5FA9-CE4E-4F40-8323-D520A18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16" y="1759675"/>
            <a:ext cx="2665813" cy="4825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UI from business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A172558-9075-4235-BADE-37D0B1E90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268" y="2482346"/>
            <a:ext cx="7402605" cy="351310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D48724D-88F1-4889-B715-9EE836D83568}"/>
              </a:ext>
            </a:extLst>
          </p:cNvPr>
          <p:cNvSpPr txBox="1"/>
          <p:nvPr/>
        </p:nvSpPr>
        <p:spPr>
          <a:xfrm>
            <a:off x="3953268" y="1759675"/>
            <a:ext cx="7207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731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Introducing business contracts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C697F-A6BC-4CDB-99E7-4C4310EB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640291" cy="484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E574F7-529F-4A7C-9BFD-142DBD113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325" y="2659659"/>
            <a:ext cx="7368494" cy="3438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B4B88D-C17A-4930-8E49-31DD25D41029}"/>
              </a:ext>
            </a:extLst>
          </p:cNvPr>
          <p:cNvSpPr txBox="1"/>
          <p:nvPr/>
        </p:nvSpPr>
        <p:spPr>
          <a:xfrm>
            <a:off x="3792325" y="1690688"/>
            <a:ext cx="8050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8475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259F34-74D6-4659-BC39-6C783F535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749425"/>
            <a:ext cx="2457450" cy="47434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4A5EA06-CB2A-434B-93F9-67362456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hosting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D9F67-5DDE-4501-B1BB-D73B76D7E0EA}"/>
              </a:ext>
            </a:extLst>
          </p:cNvPr>
          <p:cNvSpPr txBox="1"/>
          <p:nvPr/>
        </p:nvSpPr>
        <p:spPr>
          <a:xfrm>
            <a:off x="3792325" y="1752715"/>
            <a:ext cx="80500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 err="1"/>
              <a:t>ECommerce.UI.Host</a:t>
            </a:r>
            <a:br>
              <a:rPr lang="en-US" sz="2400" b="1" dirty="0"/>
            </a:br>
            <a:r>
              <a:rPr lang="en-US" sz="2400" b="1" dirty="0"/>
              <a:t>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br>
              <a:rPr lang="en-US" sz="2400" b="1" dirty="0"/>
            </a:br>
            <a:r>
              <a:rPr lang="en-US" sz="2400" b="1" dirty="0"/>
              <a:t>        </a:t>
            </a:r>
            <a:r>
              <a:rPr lang="en-US" sz="2400" b="1" dirty="0" err="1"/>
              <a:t>ECommerce.UI</a:t>
            </a:r>
            <a:endParaRPr lang="en-US" sz="2400" b="1" dirty="0"/>
          </a:p>
          <a:p>
            <a:r>
              <a:rPr lang="en-US" sz="2400" b="1" dirty="0"/>
              <a:t>       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1795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data access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5FB43-CE87-4D57-91ED-93579D1D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42" y="2765508"/>
            <a:ext cx="4279573" cy="1636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C89EF-28B1-4DB2-8C62-CE0E7183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374" y="2676340"/>
            <a:ext cx="3981432" cy="188678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757136" y="3395376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7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Adding HTTP (REST) APIs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8F0D5-F545-4FE3-A32A-3C26C6BC1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401" y="2477046"/>
            <a:ext cx="3947607" cy="218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C5CE4-0394-4EBF-B639-5EFCD72B2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477047"/>
            <a:ext cx="3965725" cy="18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7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Implementing layering for Domain-Driven Design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412A5-CB0F-4C05-A6AD-2326D314D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498"/>
            <a:ext cx="3590229" cy="2087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2C0A9-0D31-4DF9-8319-36B876F10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368" y="2267364"/>
            <a:ext cx="3633836" cy="2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layered module solution structure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0613D-1A48-4B34-8D16-62AD893D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07" y="2163745"/>
            <a:ext cx="4564833" cy="335446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1484B11-DAD8-4B2E-9F5D-33F30B671C7B}"/>
              </a:ext>
            </a:extLst>
          </p:cNvPr>
          <p:cNvSpPr/>
          <p:nvPr/>
        </p:nvSpPr>
        <p:spPr>
          <a:xfrm>
            <a:off x="6603723" y="216501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14D529-536C-4037-A4AC-DC1B84D180B4}"/>
              </a:ext>
            </a:extLst>
          </p:cNvPr>
          <p:cNvSpPr/>
          <p:nvPr/>
        </p:nvSpPr>
        <p:spPr>
          <a:xfrm>
            <a:off x="8478878" y="216374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887B18-DB54-4FBA-A14A-88C12829D1AA}"/>
              </a:ext>
            </a:extLst>
          </p:cNvPr>
          <p:cNvSpPr/>
          <p:nvPr/>
        </p:nvSpPr>
        <p:spPr>
          <a:xfrm>
            <a:off x="10303233" y="2163745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3C81BD-F734-48F1-8909-DBD612409E58}"/>
              </a:ext>
            </a:extLst>
          </p:cNvPr>
          <p:cNvSpPr/>
          <p:nvPr/>
        </p:nvSpPr>
        <p:spPr>
          <a:xfrm>
            <a:off x="6475453" y="2978450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8CFE4E-0F8A-4015-8829-0A9B200D19D9}"/>
              </a:ext>
            </a:extLst>
          </p:cNvPr>
          <p:cNvSpPr/>
          <p:nvPr/>
        </p:nvSpPr>
        <p:spPr>
          <a:xfrm>
            <a:off x="8477608" y="2978450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ADE30A-F70E-409D-9F5F-A2F650931AAF}"/>
              </a:ext>
            </a:extLst>
          </p:cNvPr>
          <p:cNvSpPr/>
          <p:nvPr/>
        </p:nvSpPr>
        <p:spPr>
          <a:xfrm>
            <a:off x="7453988" y="383062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7E31B97-F3F2-4492-84FD-719FBBBDC33D}"/>
              </a:ext>
            </a:extLst>
          </p:cNvPr>
          <p:cNvSpPr/>
          <p:nvPr/>
        </p:nvSpPr>
        <p:spPr>
          <a:xfrm>
            <a:off x="5811878" y="383570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6FDBDC-EB45-4E7C-8808-25E7A9F96958}"/>
              </a:ext>
            </a:extLst>
          </p:cNvPr>
          <p:cNvSpPr/>
          <p:nvPr/>
        </p:nvSpPr>
        <p:spPr>
          <a:xfrm>
            <a:off x="7455258" y="4573570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8A7D01-E723-4470-9AF2-E9F8B2DB37F9}"/>
              </a:ext>
            </a:extLst>
          </p:cNvPr>
          <p:cNvCxnSpPr/>
          <p:nvPr/>
        </p:nvCxnSpPr>
        <p:spPr>
          <a:xfrm flipH="1" flipV="1">
            <a:off x="9736178" y="2313605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F4E9BB-A1C0-42A3-919C-5401BA873064}"/>
              </a:ext>
            </a:extLst>
          </p:cNvPr>
          <p:cNvCxnSpPr/>
          <p:nvPr/>
        </p:nvCxnSpPr>
        <p:spPr>
          <a:xfrm flipH="1">
            <a:off x="7861023" y="2313605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717943-C209-482D-B325-EED19C631BC8}"/>
              </a:ext>
            </a:extLst>
          </p:cNvPr>
          <p:cNvCxnSpPr/>
          <p:nvPr/>
        </p:nvCxnSpPr>
        <p:spPr>
          <a:xfrm flipV="1">
            <a:off x="7229833" y="2464735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E0ADC6-83AE-4DCF-B10A-5B9DEDCC7F91}"/>
              </a:ext>
            </a:extLst>
          </p:cNvPr>
          <p:cNvCxnSpPr/>
          <p:nvPr/>
        </p:nvCxnSpPr>
        <p:spPr>
          <a:xfrm flipH="1" flipV="1">
            <a:off x="7984848" y="3128310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DC43BE4-5A4F-4B4E-9692-FE4ABE666853}"/>
              </a:ext>
            </a:extLst>
          </p:cNvPr>
          <p:cNvCxnSpPr/>
          <p:nvPr/>
        </p:nvCxnSpPr>
        <p:spPr>
          <a:xfrm flipV="1">
            <a:off x="9106258" y="2463465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80248EB-3277-41F9-965A-B3499C995EB4}"/>
              </a:ext>
            </a:extLst>
          </p:cNvPr>
          <p:cNvCxnSpPr/>
          <p:nvPr/>
        </p:nvCxnSpPr>
        <p:spPr>
          <a:xfrm flipH="1" flipV="1">
            <a:off x="7670523" y="3269915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F2F39CF-7626-40C3-AA01-BBA96CB39028}"/>
              </a:ext>
            </a:extLst>
          </p:cNvPr>
          <p:cNvCxnSpPr/>
          <p:nvPr/>
        </p:nvCxnSpPr>
        <p:spPr>
          <a:xfrm flipV="1">
            <a:off x="6440528" y="3278170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F7053E3-D059-4A9B-A5A0-28319811A359}"/>
              </a:ext>
            </a:extLst>
          </p:cNvPr>
          <p:cNvCxnSpPr/>
          <p:nvPr/>
        </p:nvCxnSpPr>
        <p:spPr>
          <a:xfrm flipH="1" flipV="1">
            <a:off x="8082638" y="4130340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1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3427791" y="214091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5302946" y="213964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7127301" y="213964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3299521" y="295434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5301676" y="295434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4278056" y="380651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2635946" y="38115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4279326" y="454946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6560246" y="228950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4685091" y="228950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4053901" y="244063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4808916" y="310420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5930326" y="243936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4494591" y="324581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3264596" y="325406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4906706" y="410623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as a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7484C-4C75-4D61-8CD8-FADF6B84551F}"/>
              </a:ext>
            </a:extLst>
          </p:cNvPr>
          <p:cNvSpPr/>
          <p:nvPr/>
        </p:nvSpPr>
        <p:spPr>
          <a:xfrm>
            <a:off x="7126666" y="3806519"/>
            <a:ext cx="2234151" cy="10426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Monolith Hosting</a:t>
            </a: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49D94D93-8017-4268-8E7A-EA9A7D2740FC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5536626" y="4548832"/>
            <a:ext cx="1590040" cy="150495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7208B735-26DF-41F5-9178-0E2CA2646747}"/>
              </a:ext>
            </a:extLst>
          </p:cNvPr>
          <p:cNvCxnSpPr>
            <a:endCxn id="10" idx="2"/>
          </p:cNvCxnSpPr>
          <p:nvPr/>
        </p:nvCxnSpPr>
        <p:spPr>
          <a:xfrm rot="10800000">
            <a:off x="5930326" y="3254068"/>
            <a:ext cx="1196340" cy="852170"/>
          </a:xfrm>
          <a:prstGeom prst="curvedConnector2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F78DFC2-FC91-450C-B355-6407486805B5}"/>
              </a:ext>
            </a:extLst>
          </p:cNvPr>
          <p:cNvCxnSpPr>
            <a:stCxn id="25" idx="0"/>
            <a:endCxn id="8" idx="2"/>
          </p:cNvCxnSpPr>
          <p:nvPr/>
        </p:nvCxnSpPr>
        <p:spPr>
          <a:xfrm rot="16200000" flipV="1">
            <a:off x="7316269" y="2879045"/>
            <a:ext cx="1367156" cy="487791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5171343" y="257569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7046498" y="257442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8870853" y="257442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5043073" y="338912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7045228" y="338912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6021608" y="42412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4379498" y="424637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6022878" y="498424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8303798" y="272428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6428643" y="272428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5797453" y="287541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6552468" y="353898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7673878" y="287414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6238143" y="368059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5008148" y="368884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6650258" y="454101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in different applications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F5F79C-4857-4771-981F-7604D97E9D19}"/>
              </a:ext>
            </a:extLst>
          </p:cNvPr>
          <p:cNvSpPr/>
          <p:nvPr/>
        </p:nvSpPr>
        <p:spPr>
          <a:xfrm>
            <a:off x="2145347" y="5039339"/>
            <a:ext cx="2234151" cy="1042670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UI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9346F9-6769-4E32-A25A-F1B4CC78F136}"/>
              </a:ext>
            </a:extLst>
          </p:cNvPr>
          <p:cNvSpPr/>
          <p:nvPr/>
        </p:nvSpPr>
        <p:spPr>
          <a:xfrm>
            <a:off x="8587008" y="4240980"/>
            <a:ext cx="2234151" cy="1042670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Service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221AD5E2-7EDA-4FFF-974B-AD8396762359}"/>
              </a:ext>
            </a:extLst>
          </p:cNvPr>
          <p:cNvCxnSpPr>
            <a:stCxn id="23" idx="0"/>
            <a:endCxn id="12" idx="1"/>
          </p:cNvCxnSpPr>
          <p:nvPr/>
        </p:nvCxnSpPr>
        <p:spPr>
          <a:xfrm rot="5400000" flipH="1" flipV="1">
            <a:off x="3499410" y="4159252"/>
            <a:ext cx="643101" cy="1117075"/>
          </a:xfrm>
          <a:prstGeom prst="curvedConnector2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822F118-8B7C-4D1D-A733-A9414EB87CBC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 flipV="1">
            <a:off x="4379498" y="5134108"/>
            <a:ext cx="1643380" cy="426566"/>
          </a:xfrm>
          <a:prstGeom prst="curvedConnector3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8087D68-608C-4193-BE59-A286828A8456}"/>
              </a:ext>
            </a:extLst>
          </p:cNvPr>
          <p:cNvCxnSpPr>
            <a:stCxn id="28" idx="1"/>
            <a:endCxn id="11" idx="3"/>
          </p:cNvCxnSpPr>
          <p:nvPr/>
        </p:nvCxnSpPr>
        <p:spPr>
          <a:xfrm rot="10800000">
            <a:off x="7278908" y="4391159"/>
            <a:ext cx="1308100" cy="371157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63FD246-456A-4A79-81D6-328C795EF294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7673878" y="3688849"/>
            <a:ext cx="911860" cy="710493"/>
          </a:xfrm>
          <a:prstGeom prst="curvedConnector2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F7F73B01-F707-44C3-8B8B-D1EB426F88EB}"/>
              </a:ext>
            </a:extLst>
          </p:cNvPr>
          <p:cNvCxnSpPr>
            <a:stCxn id="28" idx="0"/>
            <a:endCxn id="8" idx="2"/>
          </p:cNvCxnSpPr>
          <p:nvPr/>
        </p:nvCxnSpPr>
        <p:spPr>
          <a:xfrm rot="16200000" flipV="1">
            <a:off x="8918376" y="3455271"/>
            <a:ext cx="1366837" cy="204581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B53F41F-E1ED-49CB-AB7B-7E4D52045D1F}"/>
              </a:ext>
            </a:extLst>
          </p:cNvPr>
          <p:cNvCxnSpPr>
            <a:endCxn id="28" idx="2"/>
          </p:cNvCxnSpPr>
          <p:nvPr/>
        </p:nvCxnSpPr>
        <p:spPr>
          <a:xfrm flipV="1">
            <a:off x="4379498" y="5283650"/>
            <a:ext cx="5324586" cy="552689"/>
          </a:xfrm>
          <a:prstGeom prst="bentConnector2">
            <a:avLst/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D5FB025-D0C5-4374-9643-73418958F295}"/>
              </a:ext>
            </a:extLst>
          </p:cNvPr>
          <p:cNvSpPr txBox="1"/>
          <p:nvPr/>
        </p:nvSpPr>
        <p:spPr>
          <a:xfrm>
            <a:off x="6295625" y="5870975"/>
            <a:ext cx="149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 API calls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6998CF-0B73-43EB-B91B-73784EB7C25E}"/>
              </a:ext>
            </a:extLst>
          </p:cNvPr>
          <p:cNvSpPr/>
          <p:nvPr/>
        </p:nvSpPr>
        <p:spPr>
          <a:xfrm>
            <a:off x="838200" y="3034218"/>
            <a:ext cx="2234151" cy="1042670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Client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FBC6903B-FF4B-49CE-B33B-75EE2E851B0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072351" y="3555553"/>
            <a:ext cx="1284922" cy="691943"/>
          </a:xfrm>
          <a:prstGeom prst="curvedConnector3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4309C6-8092-40D3-B7CC-69D4643E54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6411" y="627761"/>
            <a:ext cx="1204754" cy="8107023"/>
          </a:xfrm>
          <a:prstGeom prst="bentConnector3">
            <a:avLst>
              <a:gd name="adj1" fmla="val 184702"/>
            </a:avLst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BA575FA-53F7-4C38-A2D8-0153A690C37A}"/>
              </a:ext>
            </a:extLst>
          </p:cNvPr>
          <p:cNvSpPr/>
          <p:nvPr/>
        </p:nvSpPr>
        <p:spPr>
          <a:xfrm>
            <a:off x="8587008" y="788803"/>
            <a:ext cx="2234151" cy="10426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Background Service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592C66A3-B7C9-4517-A209-A1149ABE9135}"/>
              </a:ext>
            </a:extLst>
          </p:cNvPr>
          <p:cNvCxnSpPr>
            <a:stCxn id="39" idx="2"/>
            <a:endCxn id="8" idx="0"/>
          </p:cNvCxnSpPr>
          <p:nvPr/>
        </p:nvCxnSpPr>
        <p:spPr>
          <a:xfrm rot="5400000">
            <a:off x="9230319" y="2100658"/>
            <a:ext cx="742950" cy="204581"/>
          </a:xfrm>
          <a:prstGeom prst="curvedConnector3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A8E3AF0-5F1F-4A40-AC64-4F7BEDA50D35}"/>
              </a:ext>
            </a:extLst>
          </p:cNvPr>
          <p:cNvCxnSpPr>
            <a:stCxn id="39" idx="1"/>
            <a:endCxn id="7" idx="0"/>
          </p:cNvCxnSpPr>
          <p:nvPr/>
        </p:nvCxnSpPr>
        <p:spPr>
          <a:xfrm rot="10800000" flipV="1">
            <a:off x="7675148" y="1310137"/>
            <a:ext cx="911860" cy="1264285"/>
          </a:xfrm>
          <a:prstGeom prst="curvedConnector2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3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44" grpId="0"/>
      <p:bldP spid="29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49E977-BC88-4136-A437-750618E7BE05}"/>
              </a:ext>
            </a:extLst>
          </p:cNvPr>
          <p:cNvSpPr/>
          <p:nvPr/>
        </p:nvSpPr>
        <p:spPr>
          <a:xfrm>
            <a:off x="212103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 modular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10C0-12C9-47AF-B7DC-06C6C8D85774}"/>
              </a:ext>
            </a:extLst>
          </p:cNvPr>
          <p:cNvSpPr/>
          <p:nvPr/>
        </p:nvSpPr>
        <p:spPr>
          <a:xfrm>
            <a:off x="219644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07D15A-85FD-460C-9F83-471C4427E460}"/>
              </a:ext>
            </a:extLst>
          </p:cNvPr>
          <p:cNvSpPr/>
          <p:nvPr/>
        </p:nvSpPr>
        <p:spPr>
          <a:xfrm>
            <a:off x="219644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862D4-0EEE-440C-9222-C97364E86C26}"/>
              </a:ext>
            </a:extLst>
          </p:cNvPr>
          <p:cNvSpPr/>
          <p:nvPr/>
        </p:nvSpPr>
        <p:spPr>
          <a:xfrm>
            <a:off x="219644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FEF41C-86EE-4B4C-BA2C-45382CC7286C}"/>
              </a:ext>
            </a:extLst>
          </p:cNvPr>
          <p:cNvSpPr/>
          <p:nvPr/>
        </p:nvSpPr>
        <p:spPr>
          <a:xfrm>
            <a:off x="219644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3585D-1383-4B9F-A4F0-5ECD2BB9B09F}"/>
              </a:ext>
            </a:extLst>
          </p:cNvPr>
          <p:cNvSpPr txBox="1"/>
          <p:nvPr/>
        </p:nvSpPr>
        <p:spPr>
          <a:xfrm>
            <a:off x="219644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6E22C-1556-442E-A076-FBC133168867}"/>
              </a:ext>
            </a:extLst>
          </p:cNvPr>
          <p:cNvSpPr/>
          <p:nvPr/>
        </p:nvSpPr>
        <p:spPr>
          <a:xfrm>
            <a:off x="4234206" y="2480779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891E5-A574-4E90-9578-6AC74B8F6407}"/>
              </a:ext>
            </a:extLst>
          </p:cNvPr>
          <p:cNvSpPr/>
          <p:nvPr/>
        </p:nvSpPr>
        <p:spPr>
          <a:xfrm>
            <a:off x="4309620" y="289560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9B8BF-B227-4CC4-8A80-E863C7217F1B}"/>
              </a:ext>
            </a:extLst>
          </p:cNvPr>
          <p:cNvSpPr/>
          <p:nvPr/>
        </p:nvSpPr>
        <p:spPr>
          <a:xfrm>
            <a:off x="4309620" y="306842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8FAB35-75CB-428A-917C-DE36441F0187}"/>
              </a:ext>
            </a:extLst>
          </p:cNvPr>
          <p:cNvSpPr/>
          <p:nvPr/>
        </p:nvSpPr>
        <p:spPr>
          <a:xfrm>
            <a:off x="4309620" y="3241252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06F147-71FE-4983-8681-735D9FC1AD63}"/>
              </a:ext>
            </a:extLst>
          </p:cNvPr>
          <p:cNvSpPr/>
          <p:nvPr/>
        </p:nvSpPr>
        <p:spPr>
          <a:xfrm>
            <a:off x="4309620" y="341407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254C9-B6BF-4A60-AC37-59DE37193472}"/>
              </a:ext>
            </a:extLst>
          </p:cNvPr>
          <p:cNvSpPr txBox="1"/>
          <p:nvPr/>
        </p:nvSpPr>
        <p:spPr>
          <a:xfrm>
            <a:off x="4309621" y="2518487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D22C8-FA41-40C2-B7DD-3E906F049DAB}"/>
              </a:ext>
            </a:extLst>
          </p:cNvPr>
          <p:cNvSpPr/>
          <p:nvPr/>
        </p:nvSpPr>
        <p:spPr>
          <a:xfrm>
            <a:off x="634738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1F9306-1FE9-4D5B-9647-6B2B2EAFCCF4}"/>
              </a:ext>
            </a:extLst>
          </p:cNvPr>
          <p:cNvSpPr/>
          <p:nvPr/>
        </p:nvSpPr>
        <p:spPr>
          <a:xfrm>
            <a:off x="642279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92FFEA-827B-4E16-9BAB-FAF6F39058E7}"/>
              </a:ext>
            </a:extLst>
          </p:cNvPr>
          <p:cNvSpPr/>
          <p:nvPr/>
        </p:nvSpPr>
        <p:spPr>
          <a:xfrm>
            <a:off x="642279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08F3B-F78F-48AB-9FC9-0F059606A99A}"/>
              </a:ext>
            </a:extLst>
          </p:cNvPr>
          <p:cNvSpPr/>
          <p:nvPr/>
        </p:nvSpPr>
        <p:spPr>
          <a:xfrm>
            <a:off x="642279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524C40-7E43-442F-B04B-C6E7D423AAD3}"/>
              </a:ext>
            </a:extLst>
          </p:cNvPr>
          <p:cNvSpPr/>
          <p:nvPr/>
        </p:nvSpPr>
        <p:spPr>
          <a:xfrm>
            <a:off x="642279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DCC18F-1363-47A5-9CEA-7E7F81C558BB}"/>
              </a:ext>
            </a:extLst>
          </p:cNvPr>
          <p:cNvSpPr txBox="1"/>
          <p:nvPr/>
        </p:nvSpPr>
        <p:spPr>
          <a:xfrm>
            <a:off x="642279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F0AA01-BD68-4FDA-AAFA-2253D017EADA}"/>
              </a:ext>
            </a:extLst>
          </p:cNvPr>
          <p:cNvSpPr/>
          <p:nvPr/>
        </p:nvSpPr>
        <p:spPr>
          <a:xfrm>
            <a:off x="8460556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F659A6-E509-41A6-BFB3-937D8E92179E}"/>
              </a:ext>
            </a:extLst>
          </p:cNvPr>
          <p:cNvSpPr/>
          <p:nvPr/>
        </p:nvSpPr>
        <p:spPr>
          <a:xfrm>
            <a:off x="8535970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6F90B8-42D4-4D26-8AAB-35555059F6B7}"/>
              </a:ext>
            </a:extLst>
          </p:cNvPr>
          <p:cNvSpPr/>
          <p:nvPr/>
        </p:nvSpPr>
        <p:spPr>
          <a:xfrm>
            <a:off x="8535970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A23FF6-FA65-445B-8669-251E0F571423}"/>
              </a:ext>
            </a:extLst>
          </p:cNvPr>
          <p:cNvSpPr/>
          <p:nvPr/>
        </p:nvSpPr>
        <p:spPr>
          <a:xfrm>
            <a:off x="8535970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95092F-6153-4FA5-9066-6E496D8522C3}"/>
              </a:ext>
            </a:extLst>
          </p:cNvPr>
          <p:cNvSpPr/>
          <p:nvPr/>
        </p:nvSpPr>
        <p:spPr>
          <a:xfrm>
            <a:off x="8535970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20DA0-45D2-4B24-9808-C6F7B821B171}"/>
              </a:ext>
            </a:extLst>
          </p:cNvPr>
          <p:cNvSpPr txBox="1"/>
          <p:nvPr/>
        </p:nvSpPr>
        <p:spPr>
          <a:xfrm>
            <a:off x="8535971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22014A-6414-4A08-8032-8D14140AE4CF}"/>
              </a:ext>
            </a:extLst>
          </p:cNvPr>
          <p:cNvSpPr/>
          <p:nvPr/>
        </p:nvSpPr>
        <p:spPr>
          <a:xfrm>
            <a:off x="2121031" y="4025246"/>
            <a:ext cx="8168325" cy="735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DA1C4-8746-49A5-98AA-2A1569AAE0E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03543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A88A6D-F81C-4321-BDF2-AB27AC966F8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148606" y="3630891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87F97F-B901-4AEA-87D9-3CF964DB329F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26178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2782D86-2EC9-4C3F-B9B5-BB9C033AB38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9374956" y="3629319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118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27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Easy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modules should use the same database technology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care about the data isolation between modules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1749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Restrict access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module with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different connection strings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so modules can’t use other modules’ data (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schemas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classes for Entity Framework Core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Unify EF Core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migrations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25233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Harder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may use the best database technology for its purpose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don’t care about the data isolation between modules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HYBRID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Separate database whenever you need a different database technology for a module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(multiple)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71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  <a:endCxn id="92" idx="2"/>
          </p:cNvCxnSpPr>
          <p:nvPr/>
        </p:nvCxnSpPr>
        <p:spPr>
          <a:xfrm flipH="1" flipV="1">
            <a:off x="8021635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962583B-3B04-41CB-9EE3-3F6AC7CFC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892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E75F361-B9D3-4A60-B3E0-C78EF777C9B1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H="1" flipV="1">
            <a:off x="9087456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1C3359B-7F0A-433A-949D-E5CCA59B1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79" y="214458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372B19-0DA1-4033-8296-7AAF484222C5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10140543" y="258602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030C45A-3083-471C-BBF3-64838B75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64" y="215353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9F84EC3-3B8D-4B21-B3E1-2CDE3DD028D3}"/>
              </a:ext>
            </a:extLst>
          </p:cNvPr>
          <p:cNvCxnSpPr>
            <a:cxnSpLocks/>
            <a:endCxn id="59" idx="2"/>
          </p:cNvCxnSpPr>
          <p:nvPr/>
        </p:nvCxnSpPr>
        <p:spPr>
          <a:xfrm flipH="1" flipV="1">
            <a:off x="11208128" y="259496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38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3360"/>
            <a:ext cx="6229350" cy="20334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halilibrahimkalkan.com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GitHub: hikalkan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Twitter: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hibrahimkalkan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B1866-F71A-4399-8320-45A029DB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9719"/>
            <a:ext cx="6229350" cy="2571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F78EC-3C05-4CB1-9668-37AE65646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772" y="1359719"/>
            <a:ext cx="4525160" cy="46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29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7016DD3-18BE-4C58-B00E-2170321E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Module specific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classes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CCB8943-75A6-4EC0-A721-2BEA9F406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063435"/>
              </p:ext>
            </p:extLst>
          </p:nvPr>
        </p:nvGraphicFramePr>
        <p:xfrm>
          <a:off x="838200" y="1690688"/>
          <a:ext cx="88011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2" name="Bitmap Image" r:id="rId4" imgW="8801280" imgH="2933640" progId="Paint.Picture">
                  <p:embed/>
                </p:oleObj>
              </mc:Choice>
              <mc:Fallback>
                <p:oleObj name="Bitmap Image" r:id="rId4" imgW="8801280" imgH="2933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801100" cy="293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437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Unified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for database migrations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282F496-B9C9-42A7-B49C-CA768B551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787159"/>
              </p:ext>
            </p:extLst>
          </p:nvPr>
        </p:nvGraphicFramePr>
        <p:xfrm>
          <a:off x="838200" y="1690688"/>
          <a:ext cx="874395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6" name="Bitmap Image" r:id="rId4" imgW="8744040" imgH="3753000" progId="Paint.Picture">
                  <p:embed/>
                </p:oleObj>
              </mc:Choice>
              <mc:Fallback>
                <p:oleObj name="Bitmap Image" r:id="rId4" imgW="8744040" imgH="3753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74395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7972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connection string management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1E7B-9FE1-4D2D-A95B-145180A9A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956897" cy="85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F2816-9819-42AE-88BE-09880917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921166"/>
            <a:ext cx="10956898" cy="1015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6CFB5-074E-46FC-BB75-11B7949350E7}"/>
              </a:ext>
            </a:extLst>
          </p:cNvPr>
          <p:cNvSpPr txBox="1"/>
          <p:nvPr/>
        </p:nvSpPr>
        <p:spPr>
          <a:xfrm>
            <a:off x="838199" y="4314379"/>
            <a:ext cx="10956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TODO</a:t>
            </a:r>
            <a:r>
              <a:rPr lang="en-US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DbContext</a:t>
            </a:r>
            <a:r>
              <a:rPr lang="en-US" sz="2400" dirty="0"/>
              <a:t>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Connection string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Managing database connections and transactions</a:t>
            </a:r>
          </a:p>
        </p:txBody>
      </p:sp>
    </p:spTree>
    <p:extLst>
      <p:ext uri="{BB962C8B-B14F-4D97-AF65-F5344CB8AC3E}">
        <p14:creationId xmlns:p14="http://schemas.microsoft.com/office/powerpoint/2010/main" val="408315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other modules’ 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perform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JOIN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queries across different modules</a:t>
            </a:r>
          </a:p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Denormalize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duplicate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when needed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Asynchronously update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duplicated data if necessary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reporting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module(s) with its own tables/databases – feed them using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provides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 for all entities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A9C90D-623F-4101-834C-03CB7F205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8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20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module should not touch other module’s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 APIs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talk with public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APIs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 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3CEE5C-B88D-4DD6-B958-766C563DC560}"/>
              </a:ext>
            </a:extLst>
          </p:cNvPr>
          <p:cNvSpPr/>
          <p:nvPr/>
        </p:nvSpPr>
        <p:spPr>
          <a:xfrm>
            <a:off x="8031222" y="3016163"/>
            <a:ext cx="3801396" cy="1800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Monolith Host (single process)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050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services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(internal application 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Best for;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(query) operations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Repeatable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(idempotent) write (update/delete)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Don’t assume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inter-module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read operations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(especially for critical performance paths)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(and synchronization) to perform local database table JOINs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6FC6F-6E15-46C4-BFC4-293EF5854F3A}"/>
              </a:ext>
            </a:extLst>
          </p:cNvPr>
          <p:cNvSpPr/>
          <p:nvPr/>
        </p:nvSpPr>
        <p:spPr>
          <a:xfrm>
            <a:off x="8155529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B3838-C4E8-4E29-BA82-7869BE6BC63F}"/>
              </a:ext>
            </a:extLst>
          </p:cNvPr>
          <p:cNvSpPr/>
          <p:nvPr/>
        </p:nvSpPr>
        <p:spPr>
          <a:xfrm>
            <a:off x="8230944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F4DAE-592B-47C7-8540-3050E0287E46}"/>
              </a:ext>
            </a:extLst>
          </p:cNvPr>
          <p:cNvSpPr/>
          <p:nvPr/>
        </p:nvSpPr>
        <p:spPr>
          <a:xfrm>
            <a:off x="8230944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83E803-270A-45B6-A504-2D48785466EC}"/>
              </a:ext>
            </a:extLst>
          </p:cNvPr>
          <p:cNvSpPr/>
          <p:nvPr/>
        </p:nvSpPr>
        <p:spPr>
          <a:xfrm>
            <a:off x="8230944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719C63-F26F-414C-B32E-29C73EF98FC3}"/>
              </a:ext>
            </a:extLst>
          </p:cNvPr>
          <p:cNvSpPr/>
          <p:nvPr/>
        </p:nvSpPr>
        <p:spPr>
          <a:xfrm>
            <a:off x="8230944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7D379-3FE9-44F1-8E50-FAFF0EF6BDD9}"/>
              </a:ext>
            </a:extLst>
          </p:cNvPr>
          <p:cNvSpPr txBox="1"/>
          <p:nvPr/>
        </p:nvSpPr>
        <p:spPr>
          <a:xfrm>
            <a:off x="8178582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2752EB-8C5D-408F-9152-9385DE7E56C6}"/>
              </a:ext>
            </a:extLst>
          </p:cNvPr>
          <p:cNvSpPr/>
          <p:nvPr/>
        </p:nvSpPr>
        <p:spPr>
          <a:xfrm>
            <a:off x="10806501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87F67-DBDB-41F4-A23D-54E2FBFC429C}"/>
              </a:ext>
            </a:extLst>
          </p:cNvPr>
          <p:cNvSpPr/>
          <p:nvPr/>
        </p:nvSpPr>
        <p:spPr>
          <a:xfrm>
            <a:off x="10881916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90DE6-E8F4-451D-BCD9-296CC55D035A}"/>
              </a:ext>
            </a:extLst>
          </p:cNvPr>
          <p:cNvSpPr/>
          <p:nvPr/>
        </p:nvSpPr>
        <p:spPr>
          <a:xfrm>
            <a:off x="10881916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1CB25-7FB0-48AB-9AF4-2E47080F378E}"/>
              </a:ext>
            </a:extLst>
          </p:cNvPr>
          <p:cNvSpPr/>
          <p:nvPr/>
        </p:nvSpPr>
        <p:spPr>
          <a:xfrm>
            <a:off x="10881916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E8C99B-3707-40DC-8EC9-C11EF98FF668}"/>
              </a:ext>
            </a:extLst>
          </p:cNvPr>
          <p:cNvSpPr/>
          <p:nvPr/>
        </p:nvSpPr>
        <p:spPr>
          <a:xfrm>
            <a:off x="10881916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05E0F-1ACC-42FB-9548-B758F375CEBF}"/>
              </a:ext>
            </a:extLst>
          </p:cNvPr>
          <p:cNvSpPr txBox="1"/>
          <p:nvPr/>
        </p:nvSpPr>
        <p:spPr>
          <a:xfrm>
            <a:off x="10829554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1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F3CCE3E-7DEF-4CA5-B481-53BBF1D0E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810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AE99DB-2E32-481A-BA60-AEA55FCC85C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H="1" flipV="1">
            <a:off x="11242374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D6E7FDD-135D-4BE1-BE53-89312161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74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99C797-BC93-4428-A650-1BB2C9EC2E7B}"/>
              </a:ext>
            </a:extLst>
          </p:cNvPr>
          <p:cNvCxnSpPr>
            <a:cxnSpLocks/>
            <a:stCxn id="10" idx="0"/>
            <a:endCxn id="19" idx="2"/>
          </p:cNvCxnSpPr>
          <p:nvPr/>
        </p:nvCxnSpPr>
        <p:spPr>
          <a:xfrm flipH="1" flipV="1">
            <a:off x="8589638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C54710-B428-4F98-A288-E309E9EE1230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9069929" y="3762178"/>
            <a:ext cx="17365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45F93D9-1E24-44B7-B232-FA1BBDAD869A}"/>
              </a:ext>
            </a:extLst>
          </p:cNvPr>
          <p:cNvSpPr txBox="1"/>
          <p:nvPr/>
        </p:nvSpPr>
        <p:spPr>
          <a:xfrm>
            <a:off x="9175437" y="3411839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</p:spTree>
    <p:extLst>
      <p:ext uri="{BB962C8B-B14F-4D97-AF65-F5344CB8AC3E}">
        <p14:creationId xmlns:p14="http://schemas.microsoft.com/office/powerpoint/2010/main" val="516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1"/>
            <a:ext cx="10866120" cy="25193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to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Customers.Application.Contracts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(or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Customers.Integration.Contracts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project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brings the implementations together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hosting application uses the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Customers.HttpApi.Client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project dependencies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B8700-B6CB-4943-8B03-60BDC67A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690688"/>
            <a:ext cx="306705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961A2-9429-4D86-80BE-D8B5F217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DD5758-E8CF-42BC-9778-13D69980C050}"/>
              </a:ext>
            </a:extLst>
          </p:cNvPr>
          <p:cNvCxnSpPr>
            <a:cxnSpLocks/>
          </p:cNvCxnSpPr>
          <p:nvPr/>
        </p:nvCxnSpPr>
        <p:spPr>
          <a:xfrm>
            <a:off x="3270305" y="2162755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B11EAF-E153-4086-A93F-28C3A77B2E68}"/>
              </a:ext>
            </a:extLst>
          </p:cNvPr>
          <p:cNvCxnSpPr/>
          <p:nvPr/>
        </p:nvCxnSpPr>
        <p:spPr>
          <a:xfrm flipH="1">
            <a:off x="7677339" y="2162755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2977B2-342B-4414-9413-7C59FC51E989}"/>
              </a:ext>
            </a:extLst>
          </p:cNvPr>
          <p:cNvCxnSpPr/>
          <p:nvPr/>
        </p:nvCxnSpPr>
        <p:spPr>
          <a:xfrm flipH="1">
            <a:off x="7820408" y="3248216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7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1FD15-E2AC-4121-803B-70F8480A4A7E}"/>
              </a:ext>
            </a:extLst>
          </p:cNvPr>
          <p:cNvSpPr/>
          <p:nvPr/>
        </p:nvSpPr>
        <p:spPr>
          <a:xfrm>
            <a:off x="2410068" y="3429000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E26F6-9D3F-4424-9186-BF786E797B4F}"/>
              </a:ext>
            </a:extLst>
          </p:cNvPr>
          <p:cNvSpPr/>
          <p:nvPr/>
        </p:nvSpPr>
        <p:spPr>
          <a:xfrm>
            <a:off x="2534375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3DF0-716C-4EA4-8CD1-1050C7B4517C}"/>
              </a:ext>
            </a:extLst>
          </p:cNvPr>
          <p:cNvSpPr/>
          <p:nvPr/>
        </p:nvSpPr>
        <p:spPr>
          <a:xfrm>
            <a:off x="2609790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76DFE-8712-4435-9594-6D5C497B9235}"/>
              </a:ext>
            </a:extLst>
          </p:cNvPr>
          <p:cNvSpPr/>
          <p:nvPr/>
        </p:nvSpPr>
        <p:spPr>
          <a:xfrm>
            <a:off x="2609790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637B45-306E-42C3-9F61-4B25016043E4}"/>
              </a:ext>
            </a:extLst>
          </p:cNvPr>
          <p:cNvSpPr/>
          <p:nvPr/>
        </p:nvSpPr>
        <p:spPr>
          <a:xfrm>
            <a:off x="2609790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C35D2-5F98-4916-826C-3BC5E01D3628}"/>
              </a:ext>
            </a:extLst>
          </p:cNvPr>
          <p:cNvSpPr/>
          <p:nvPr/>
        </p:nvSpPr>
        <p:spPr>
          <a:xfrm>
            <a:off x="2609790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E7315-86F4-4B0F-A43F-1074D90EB625}"/>
              </a:ext>
            </a:extLst>
          </p:cNvPr>
          <p:cNvSpPr txBox="1"/>
          <p:nvPr/>
        </p:nvSpPr>
        <p:spPr>
          <a:xfrm>
            <a:off x="2557428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312150-507F-4D7E-A2F8-4CA8AFAC39F8}"/>
              </a:ext>
            </a:extLst>
          </p:cNvPr>
          <p:cNvSpPr/>
          <p:nvPr/>
        </p:nvSpPr>
        <p:spPr>
          <a:xfrm>
            <a:off x="8954646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2084E7-4807-4D3C-9AB7-5E9DBF2F38B1}"/>
              </a:ext>
            </a:extLst>
          </p:cNvPr>
          <p:cNvSpPr/>
          <p:nvPr/>
        </p:nvSpPr>
        <p:spPr>
          <a:xfrm>
            <a:off x="9030061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0A0F64-447F-4963-BBDF-45BDE43B14C4}"/>
              </a:ext>
            </a:extLst>
          </p:cNvPr>
          <p:cNvSpPr/>
          <p:nvPr/>
        </p:nvSpPr>
        <p:spPr>
          <a:xfrm>
            <a:off x="9030061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AEE5C3-785F-4B66-9912-E10ED0FDD5BC}"/>
              </a:ext>
            </a:extLst>
          </p:cNvPr>
          <p:cNvSpPr/>
          <p:nvPr/>
        </p:nvSpPr>
        <p:spPr>
          <a:xfrm>
            <a:off x="9030061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AB8C7-2C96-4C59-B8BA-4492AEFBD77B}"/>
              </a:ext>
            </a:extLst>
          </p:cNvPr>
          <p:cNvSpPr/>
          <p:nvPr/>
        </p:nvSpPr>
        <p:spPr>
          <a:xfrm>
            <a:off x="9030061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B2D4F0-E22C-4C28-BEE6-2215BA282ED9}"/>
              </a:ext>
            </a:extLst>
          </p:cNvPr>
          <p:cNvSpPr txBox="1"/>
          <p:nvPr/>
        </p:nvSpPr>
        <p:spPr>
          <a:xfrm>
            <a:off x="8977699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540A6EA-BBFE-474C-B85F-81FE7149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54796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E767F7-1E5B-4723-8586-31DFED6E37F5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98940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0E0F68F-1686-4BD5-8DF7-B47D6B65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54613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C77C7A-7941-4D1E-8029-83591138ADE9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98756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D10841-599D-4D75-AD2B-886D89AE04A4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 flipV="1">
            <a:off x="3448775" y="4163764"/>
            <a:ext cx="1631345" cy="112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EC2945-C788-46E3-8641-AD4B056F6E84}"/>
              </a:ext>
            </a:extLst>
          </p:cNvPr>
          <p:cNvSpPr txBox="1"/>
          <p:nvPr/>
        </p:nvSpPr>
        <p:spPr>
          <a:xfrm>
            <a:off x="3496533" y="3824677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3BC9D8-B263-431C-9B08-99E1C45E29C0}"/>
              </a:ext>
            </a:extLst>
          </p:cNvPr>
          <p:cNvSpPr/>
          <p:nvPr/>
        </p:nvSpPr>
        <p:spPr>
          <a:xfrm>
            <a:off x="5080120" y="3862154"/>
            <a:ext cx="1901007" cy="60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cache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CABE5B-58B2-41F8-A326-D2AA1E218788}"/>
              </a:ext>
            </a:extLst>
          </p:cNvPr>
          <p:cNvCxnSpPr>
            <a:cxnSpLocks/>
            <a:stCxn id="27" idx="3"/>
            <a:endCxn id="14" idx="1"/>
          </p:cNvCxnSpPr>
          <p:nvPr/>
        </p:nvCxnSpPr>
        <p:spPr>
          <a:xfrm>
            <a:off x="6981127" y="4163764"/>
            <a:ext cx="1973519" cy="1125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5B64D9-9D90-4AC6-A94B-E9D015A9C2C0}"/>
              </a:ext>
            </a:extLst>
          </p:cNvPr>
          <p:cNvSpPr txBox="1"/>
          <p:nvPr/>
        </p:nvSpPr>
        <p:spPr>
          <a:xfrm>
            <a:off x="7049387" y="3838919"/>
            <a:ext cx="1846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 found in the cache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7B449AC-33F0-4AEE-99BC-BD05E82562DD}"/>
              </a:ext>
            </a:extLst>
          </p:cNvPr>
          <p:cNvCxnSpPr>
            <a:stCxn id="27" idx="2"/>
          </p:cNvCxnSpPr>
          <p:nvPr/>
        </p:nvCxnSpPr>
        <p:spPr>
          <a:xfrm rot="5400000">
            <a:off x="4650424" y="3234416"/>
            <a:ext cx="149242" cy="2611158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8CC1EB-A5FF-46CD-8855-DB3221CC7ED8}"/>
              </a:ext>
            </a:extLst>
          </p:cNvPr>
          <p:cNvSpPr txBox="1"/>
          <p:nvPr/>
        </p:nvSpPr>
        <p:spPr>
          <a:xfrm>
            <a:off x="3959101" y="4626854"/>
            <a:ext cx="1564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Found in the cache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A099709-0774-413A-BA81-20EAC056B388}"/>
              </a:ext>
            </a:extLst>
          </p:cNvPr>
          <p:cNvCxnSpPr>
            <a:cxnSpLocks/>
          </p:cNvCxnSpPr>
          <p:nvPr/>
        </p:nvCxnSpPr>
        <p:spPr>
          <a:xfrm rot="10800000">
            <a:off x="6506679" y="4465375"/>
            <a:ext cx="2438342" cy="267325"/>
          </a:xfrm>
          <a:prstGeom prst="bentConnector3">
            <a:avLst>
              <a:gd name="adj1" fmla="val 99738"/>
            </a:avLst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D128698-AB55-46C3-863C-08665777FC2A}"/>
              </a:ext>
            </a:extLst>
          </p:cNvPr>
          <p:cNvSpPr txBox="1"/>
          <p:nvPr/>
        </p:nvSpPr>
        <p:spPr>
          <a:xfrm>
            <a:off x="6981127" y="4432407"/>
            <a:ext cx="1643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Invalidate the cache</a:t>
            </a: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92EC8A2-3A6B-4F2F-B785-F36EC736D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509" y="2165001"/>
            <a:ext cx="1460227" cy="48674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568000-4C84-4F8B-8A5E-907244CDC7FF}"/>
              </a:ext>
            </a:extLst>
          </p:cNvPr>
          <p:cNvCxnSpPr>
            <a:cxnSpLocks/>
            <a:stCxn id="27" idx="0"/>
            <a:endCxn id="45" idx="2"/>
          </p:cNvCxnSpPr>
          <p:nvPr/>
        </p:nvCxnSpPr>
        <p:spPr>
          <a:xfrm flipH="1" flipV="1">
            <a:off x="6030623" y="2651743"/>
            <a:ext cx="1" cy="121041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5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36" grpId="0"/>
      <p:bldP spid="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43CC1-9B12-42E3-A2A6-BFB2866CF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85411"/>
            <a:ext cx="9144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1DA89C7-F942-4CCA-A5BF-FA04EDAFF9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732087"/>
              </p:ext>
            </p:extLst>
          </p:nvPr>
        </p:nvGraphicFramePr>
        <p:xfrm>
          <a:off x="505348" y="259550"/>
          <a:ext cx="9444943" cy="62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6" name="Bitmap Image" r:id="rId4" imgW="12553920" imgH="8362800" progId="Paint.Picture">
                  <p:embed/>
                </p:oleObj>
              </mc:Choice>
              <mc:Fallback>
                <p:oleObj name="Bitmap Image" r:id="rId4" imgW="12553920" imgH="8362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348" y="259550"/>
                        <a:ext cx="9444943" cy="629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977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507C5-7810-44EC-B796-226B71B14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4" y="2279884"/>
            <a:ext cx="110871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93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C162-6427-4E8A-A6F2-FD9849783D91}"/>
              </a:ext>
            </a:extLst>
          </p:cNvPr>
          <p:cNvSpPr/>
          <p:nvPr/>
        </p:nvSpPr>
        <p:spPr>
          <a:xfrm>
            <a:off x="2410068" y="3655718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3005C-D10F-4BB7-AFF2-CFC75C753DD4}"/>
              </a:ext>
            </a:extLst>
          </p:cNvPr>
          <p:cNvSpPr/>
          <p:nvPr/>
        </p:nvSpPr>
        <p:spPr>
          <a:xfrm>
            <a:off x="2534375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B5593-8D6D-4948-BC1D-779642C6B456}"/>
              </a:ext>
            </a:extLst>
          </p:cNvPr>
          <p:cNvSpPr/>
          <p:nvPr/>
        </p:nvSpPr>
        <p:spPr>
          <a:xfrm>
            <a:off x="2609790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13E420-0BD7-4AF8-B5C0-5B191F3F1B8C}"/>
              </a:ext>
            </a:extLst>
          </p:cNvPr>
          <p:cNvSpPr/>
          <p:nvPr/>
        </p:nvSpPr>
        <p:spPr>
          <a:xfrm>
            <a:off x="2609790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94C18E-9001-4409-AE13-21E582C095FC}"/>
              </a:ext>
            </a:extLst>
          </p:cNvPr>
          <p:cNvSpPr/>
          <p:nvPr/>
        </p:nvSpPr>
        <p:spPr>
          <a:xfrm>
            <a:off x="2609790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2299A-0F69-4E3B-8C52-7D2E4F6F6789}"/>
              </a:ext>
            </a:extLst>
          </p:cNvPr>
          <p:cNvSpPr/>
          <p:nvPr/>
        </p:nvSpPr>
        <p:spPr>
          <a:xfrm>
            <a:off x="2609790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49CB3-A41E-43C8-9E63-B7EC6CFD2349}"/>
              </a:ext>
            </a:extLst>
          </p:cNvPr>
          <p:cNvSpPr txBox="1"/>
          <p:nvPr/>
        </p:nvSpPr>
        <p:spPr>
          <a:xfrm>
            <a:off x="2557428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0E247-A45C-48C2-B02B-5C4190381F57}"/>
              </a:ext>
            </a:extLst>
          </p:cNvPr>
          <p:cNvSpPr/>
          <p:nvPr/>
        </p:nvSpPr>
        <p:spPr>
          <a:xfrm>
            <a:off x="8954646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531AB-07EF-40F9-8FAB-99BDD1A30382}"/>
              </a:ext>
            </a:extLst>
          </p:cNvPr>
          <p:cNvSpPr/>
          <p:nvPr/>
        </p:nvSpPr>
        <p:spPr>
          <a:xfrm>
            <a:off x="9030061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0C52A3-2132-4958-8C89-F46AA0B2E790}"/>
              </a:ext>
            </a:extLst>
          </p:cNvPr>
          <p:cNvSpPr/>
          <p:nvPr/>
        </p:nvSpPr>
        <p:spPr>
          <a:xfrm>
            <a:off x="9030061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F04F6A-9D96-4C47-8FC0-8C0FC8900A90}"/>
              </a:ext>
            </a:extLst>
          </p:cNvPr>
          <p:cNvSpPr/>
          <p:nvPr/>
        </p:nvSpPr>
        <p:spPr>
          <a:xfrm>
            <a:off x="9030061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FD27AC-27B1-4A24-9F60-84C8CA3D6CDB}"/>
              </a:ext>
            </a:extLst>
          </p:cNvPr>
          <p:cNvSpPr/>
          <p:nvPr/>
        </p:nvSpPr>
        <p:spPr>
          <a:xfrm>
            <a:off x="9030061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A7140F-D0C9-45E2-85B1-1427786C52BC}"/>
              </a:ext>
            </a:extLst>
          </p:cNvPr>
          <p:cNvSpPr txBox="1"/>
          <p:nvPr/>
        </p:nvSpPr>
        <p:spPr>
          <a:xfrm>
            <a:off x="8977699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8ECAC6E-8CA2-46AA-AD50-5A7D1C5D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01635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199FA7-1659-4389-9FC6-E3BC8F78046A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457788"/>
            <a:ext cx="6673" cy="1279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21140E73-43A2-4148-9926-FFBBF410F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014519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BFB835-35B3-46F4-AAF3-FA6EB442173B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455954"/>
            <a:ext cx="8437" cy="1281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C1F41B-CA9C-4D3D-936A-80914C6B7E31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3448775" y="4401734"/>
            <a:ext cx="55058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BE4CDA-A55F-4C1D-91C4-70C346ED380C}"/>
              </a:ext>
            </a:extLst>
          </p:cNvPr>
          <p:cNvSpPr txBox="1"/>
          <p:nvPr/>
        </p:nvSpPr>
        <p:spPr>
          <a:xfrm>
            <a:off x="4474058" y="4089213"/>
            <a:ext cx="3731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(3) Query customer (potentially use cache)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DDB0591-A1DC-4C30-8F8B-CC1609015365}"/>
              </a:ext>
            </a:extLst>
          </p:cNvPr>
          <p:cNvCxnSpPr>
            <a:cxnSpLocks/>
            <a:endCxn id="22" idx="3"/>
          </p:cNvCxnSpPr>
          <p:nvPr/>
        </p:nvCxnSpPr>
        <p:spPr>
          <a:xfrm rot="16200000" flipV="1">
            <a:off x="2528359" y="2890926"/>
            <a:ext cx="1517072" cy="20569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2B9B0CF-8702-4509-A086-5E7BF99A095F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2603802" y="2235237"/>
            <a:ext cx="149118" cy="15021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AC3C921-EDB1-44CA-9E0C-959962F8BE5C}"/>
              </a:ext>
            </a:extLst>
          </p:cNvPr>
          <p:cNvCxnSpPr>
            <a:cxnSpLocks/>
            <a:stCxn id="8" idx="3"/>
            <a:endCxn id="22" idx="0"/>
          </p:cNvCxnSpPr>
          <p:nvPr/>
        </p:nvCxnSpPr>
        <p:spPr>
          <a:xfrm flipH="1" flipV="1">
            <a:off x="2968484" y="2014519"/>
            <a:ext cx="480291" cy="2387215"/>
          </a:xfrm>
          <a:prstGeom prst="bentConnector4">
            <a:avLst>
              <a:gd name="adj1" fmla="val -47596"/>
              <a:gd name="adj2" fmla="val 1095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56E409E-00DA-479E-B826-C3BDFE7B6356}"/>
              </a:ext>
            </a:extLst>
          </p:cNvPr>
          <p:cNvSpPr/>
          <p:nvPr/>
        </p:nvSpPr>
        <p:spPr>
          <a:xfrm>
            <a:off x="5043430" y="4705700"/>
            <a:ext cx="2316561" cy="338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Event Bus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9CCFF6E-5810-42A9-B250-83066FDCAB46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7359991" y="4874977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16B05F-03FC-4858-870F-E595420307B7}"/>
              </a:ext>
            </a:extLst>
          </p:cNvPr>
          <p:cNvCxnSpPr>
            <a:cxnSpLocks/>
          </p:cNvCxnSpPr>
          <p:nvPr/>
        </p:nvCxnSpPr>
        <p:spPr>
          <a:xfrm flipH="1">
            <a:off x="3448775" y="4881759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35E6B881-6721-43FF-916A-1E43684B2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632" y="6024481"/>
            <a:ext cx="2020156" cy="317228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A1E5B5-4B0D-4F92-AC4F-A4272710C431}"/>
              </a:ext>
            </a:extLst>
          </p:cNvPr>
          <p:cNvCxnSpPr>
            <a:stCxn id="52" idx="2"/>
            <a:endCxn id="58" idx="0"/>
          </p:cNvCxnSpPr>
          <p:nvPr/>
        </p:nvCxnSpPr>
        <p:spPr>
          <a:xfrm flipH="1">
            <a:off x="6201710" y="5044254"/>
            <a:ext cx="1" cy="98022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C7F755E-CC01-47F3-BBB3-D1EF20111B92}"/>
              </a:ext>
            </a:extLst>
          </p:cNvPr>
          <p:cNvSpPr txBox="1"/>
          <p:nvPr/>
        </p:nvSpPr>
        <p:spPr>
          <a:xfrm>
            <a:off x="4135896" y="1918185"/>
            <a:ext cx="24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 Query local database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776521-3476-4868-8154-DEE00B1B6094}"/>
              </a:ext>
            </a:extLst>
          </p:cNvPr>
          <p:cNvSpPr txBox="1"/>
          <p:nvPr/>
        </p:nvSpPr>
        <p:spPr>
          <a:xfrm>
            <a:off x="4135896" y="2259865"/>
            <a:ext cx="180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 Use local data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207157-EC2B-4FBB-BDD9-7B38AE56AFB2}"/>
              </a:ext>
            </a:extLst>
          </p:cNvPr>
          <p:cNvSpPr txBox="1"/>
          <p:nvPr/>
        </p:nvSpPr>
        <p:spPr>
          <a:xfrm>
            <a:off x="4135896" y="2601545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 Update local data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2898E5-0927-4D5A-91A6-A819EA9B9129}"/>
              </a:ext>
            </a:extLst>
          </p:cNvPr>
          <p:cNvSpPr txBox="1"/>
          <p:nvPr/>
        </p:nvSpPr>
        <p:spPr>
          <a:xfrm>
            <a:off x="7359594" y="4870293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(5) Change event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4B9ED5-A943-4448-A026-F6B5B98A81E3}"/>
              </a:ext>
            </a:extLst>
          </p:cNvPr>
          <p:cNvSpPr txBox="1"/>
          <p:nvPr/>
        </p:nvSpPr>
        <p:spPr>
          <a:xfrm>
            <a:off x="3501137" y="4850834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(6) Change event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1665E7A-5AB8-442A-A9A8-52446C422959}"/>
              </a:ext>
            </a:extLst>
          </p:cNvPr>
          <p:cNvCxnSpPr>
            <a:cxnSpLocks/>
          </p:cNvCxnSpPr>
          <p:nvPr/>
        </p:nvCxnSpPr>
        <p:spPr>
          <a:xfrm rot="10800000" flipH="1">
            <a:off x="2534374" y="2148613"/>
            <a:ext cx="218545" cy="2166497"/>
          </a:xfrm>
          <a:prstGeom prst="bentConnector3">
            <a:avLst>
              <a:gd name="adj1" fmla="val -13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0D04829-6AD1-4778-8F59-AB23B37A7322}"/>
              </a:ext>
            </a:extLst>
          </p:cNvPr>
          <p:cNvSpPr txBox="1"/>
          <p:nvPr/>
        </p:nvSpPr>
        <p:spPr>
          <a:xfrm>
            <a:off x="4135896" y="2948423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(7) Update local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6BED99-9C0F-4599-99E9-64D8616FC712}"/>
              </a:ext>
            </a:extLst>
          </p:cNvPr>
          <p:cNvSpPr txBox="1"/>
          <p:nvPr/>
        </p:nvSpPr>
        <p:spPr>
          <a:xfrm>
            <a:off x="3321796" y="280697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1DEF71-B4FE-421A-930C-A87F6F87DCF7}"/>
              </a:ext>
            </a:extLst>
          </p:cNvPr>
          <p:cNvSpPr txBox="1"/>
          <p:nvPr/>
        </p:nvSpPr>
        <p:spPr>
          <a:xfrm>
            <a:off x="2301617" y="2815213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826E01-FA8C-4E53-97AE-D50B6194D59A}"/>
              </a:ext>
            </a:extLst>
          </p:cNvPr>
          <p:cNvSpPr txBox="1"/>
          <p:nvPr/>
        </p:nvSpPr>
        <p:spPr>
          <a:xfrm>
            <a:off x="3202592" y="1515201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(4)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468536-F08E-416A-AD14-2977B7EA1816}"/>
              </a:ext>
            </a:extLst>
          </p:cNvPr>
          <p:cNvSpPr txBox="1"/>
          <p:nvPr/>
        </p:nvSpPr>
        <p:spPr>
          <a:xfrm>
            <a:off x="1935435" y="282140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403234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2" grpId="0" animBg="1"/>
      <p:bldP spid="68" grpId="0"/>
      <p:bldP spid="69" grpId="0"/>
      <p:bldP spid="70" grpId="0"/>
      <p:bldP spid="71" grpId="0"/>
      <p:bldP spid="72" grpId="0"/>
      <p:bldP spid="83" grpId="0"/>
      <p:bldP spid="37" grpId="0"/>
      <p:bldP spid="39" grpId="0"/>
      <p:bldP spid="41" grpId="0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B88E2-28F9-4489-B88F-EC69616CA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57" y="2355486"/>
            <a:ext cx="10855685" cy="30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92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A6A4F-27D4-4725-BA1F-32FEEE09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53" y="1916309"/>
            <a:ext cx="9492538" cy="38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12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70848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Faster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lightweight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Doesn’t need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Only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access to the cached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Limited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only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ADE81D-49FF-4C16-AB3A-53E4B0721377}"/>
              </a:ext>
            </a:extLst>
          </p:cNvPr>
          <p:cNvSpPr txBox="1">
            <a:spLocks/>
          </p:cNvSpPr>
          <p:nvPr/>
        </p:nvSpPr>
        <p:spPr>
          <a:xfrm>
            <a:off x="6315986" y="1825625"/>
            <a:ext cx="5037814" cy="3899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Slower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(database operations)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Needs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Individual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(JOIN queries) to the duplicated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Better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513B5-C6E0-4130-A0A0-124102BE8A06}"/>
              </a:ext>
            </a:extLst>
          </p:cNvPr>
          <p:cNvSpPr txBox="1">
            <a:spLocks/>
          </p:cNvSpPr>
          <p:nvPr/>
        </p:nvSpPr>
        <p:spPr>
          <a:xfrm>
            <a:off x="2842259" y="5859876"/>
            <a:ext cx="6507481" cy="455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YOU CAN ALWAYS COMBINE TOGETHER</a:t>
            </a:r>
          </a:p>
        </p:txBody>
      </p:sp>
    </p:spTree>
    <p:extLst>
      <p:ext uri="{BB962C8B-B14F-4D97-AF65-F5344CB8AC3E}">
        <p14:creationId xmlns:p14="http://schemas.microsoft.com/office/powerpoint/2010/main" val="411387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6FED3A9D-FADF-40CC-B39A-85A4B56CC4B9}"/>
              </a:ext>
            </a:extLst>
          </p:cNvPr>
          <p:cNvSpPr/>
          <p:nvPr/>
        </p:nvSpPr>
        <p:spPr>
          <a:xfrm>
            <a:off x="10470179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3AFF05-B235-4F5C-B6DE-0ED4F94BAE6D}"/>
              </a:ext>
            </a:extLst>
          </p:cNvPr>
          <p:cNvSpPr/>
          <p:nvPr/>
        </p:nvSpPr>
        <p:spPr>
          <a:xfrm>
            <a:off x="541263" y="3161471"/>
            <a:ext cx="4441781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56DF23-4B28-4FCC-AA71-7C8DCF45382D}"/>
              </a:ext>
            </a:extLst>
          </p:cNvPr>
          <p:cNvSpPr/>
          <p:nvPr/>
        </p:nvSpPr>
        <p:spPr>
          <a:xfrm>
            <a:off x="665570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B5552-7F91-4600-835E-1DC4FFBF35DB}"/>
              </a:ext>
            </a:extLst>
          </p:cNvPr>
          <p:cNvSpPr/>
          <p:nvPr/>
        </p:nvSpPr>
        <p:spPr>
          <a:xfrm>
            <a:off x="740985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439A71-02ED-4019-8D89-9A995112B2C8}"/>
              </a:ext>
            </a:extLst>
          </p:cNvPr>
          <p:cNvSpPr/>
          <p:nvPr/>
        </p:nvSpPr>
        <p:spPr>
          <a:xfrm>
            <a:off x="740985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DD9E0-AD81-401B-8BDC-BD59FADEEEF2}"/>
              </a:ext>
            </a:extLst>
          </p:cNvPr>
          <p:cNvSpPr/>
          <p:nvPr/>
        </p:nvSpPr>
        <p:spPr>
          <a:xfrm>
            <a:off x="740985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69297-3866-414F-B46E-1A83A926BB68}"/>
              </a:ext>
            </a:extLst>
          </p:cNvPr>
          <p:cNvSpPr/>
          <p:nvPr/>
        </p:nvSpPr>
        <p:spPr>
          <a:xfrm>
            <a:off x="740985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199AF-7AFA-4F60-BDA9-00606CFE581E}"/>
              </a:ext>
            </a:extLst>
          </p:cNvPr>
          <p:cNvSpPr txBox="1"/>
          <p:nvPr/>
        </p:nvSpPr>
        <p:spPr>
          <a:xfrm>
            <a:off x="688623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7FF39A15-C4A0-4A94-B081-7781982D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15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DAA7-DE78-4A71-942E-7CA537799660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flipH="1" flipV="1">
            <a:off x="1099679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EC39619-856B-4587-B840-6BA652BC8F9B}"/>
              </a:ext>
            </a:extLst>
          </p:cNvPr>
          <p:cNvSpPr/>
          <p:nvPr/>
        </p:nvSpPr>
        <p:spPr>
          <a:xfrm>
            <a:off x="2141313" y="3264966"/>
            <a:ext cx="1263059" cy="12850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(in-process)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049763-AF15-4833-B3E5-C9875A1DC48F}"/>
              </a:ext>
            </a:extLst>
          </p:cNvPr>
          <p:cNvSpPr/>
          <p:nvPr/>
        </p:nvSpPr>
        <p:spPr>
          <a:xfrm>
            <a:off x="3965715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B06B32-8C36-40F9-A058-719F6208D095}"/>
              </a:ext>
            </a:extLst>
          </p:cNvPr>
          <p:cNvSpPr/>
          <p:nvPr/>
        </p:nvSpPr>
        <p:spPr>
          <a:xfrm>
            <a:off x="4041130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A70A77-A18A-45B5-BC40-A860DF9F89D7}"/>
              </a:ext>
            </a:extLst>
          </p:cNvPr>
          <p:cNvSpPr/>
          <p:nvPr/>
        </p:nvSpPr>
        <p:spPr>
          <a:xfrm>
            <a:off x="4041130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F61EAF-37B4-4E16-82CB-7F4A852F3ED2}"/>
              </a:ext>
            </a:extLst>
          </p:cNvPr>
          <p:cNvSpPr/>
          <p:nvPr/>
        </p:nvSpPr>
        <p:spPr>
          <a:xfrm>
            <a:off x="4041130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75031F-8025-4FA4-A596-3ECDAC1D837D}"/>
              </a:ext>
            </a:extLst>
          </p:cNvPr>
          <p:cNvSpPr/>
          <p:nvPr/>
        </p:nvSpPr>
        <p:spPr>
          <a:xfrm>
            <a:off x="4041130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A48DAE-CA04-49BC-8C86-20E6451BE398}"/>
              </a:ext>
            </a:extLst>
          </p:cNvPr>
          <p:cNvSpPr txBox="1"/>
          <p:nvPr/>
        </p:nvSpPr>
        <p:spPr>
          <a:xfrm>
            <a:off x="3988768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4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B2D3F-22D5-4AA9-BA06-BE92BBD1D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024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3B75A6C-01ED-497A-B118-D60BBFC33F8B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>
          <a:xfrm flipH="1" flipV="1">
            <a:off x="4401588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312BF60-0561-462D-AA71-921A3C164F73}"/>
              </a:ext>
            </a:extLst>
          </p:cNvPr>
          <p:cNvCxnSpPr>
            <a:cxnSpLocks/>
            <a:stCxn id="38" idx="1"/>
            <a:endCxn id="34" idx="3"/>
          </p:cNvCxnSpPr>
          <p:nvPr/>
        </p:nvCxnSpPr>
        <p:spPr>
          <a:xfrm flipH="1">
            <a:off x="3404372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C12DF7-2415-4F2D-A877-D6DAF029221E}"/>
              </a:ext>
            </a:extLst>
          </p:cNvPr>
          <p:cNvCxnSpPr>
            <a:cxnSpLocks/>
            <a:stCxn id="34" idx="1"/>
            <a:endCxn id="5" idx="3"/>
          </p:cNvCxnSpPr>
          <p:nvPr/>
        </p:nvCxnSpPr>
        <p:spPr>
          <a:xfrm flipH="1">
            <a:off x="1579970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DE360947-830A-4843-9E54-217166A5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252" y="3615498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9C65A760-D280-4CF2-A4CA-1002E9FEE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891" y="3623352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EC4A29F-C61A-4BEF-9B6C-A4549D97D3CB}"/>
              </a:ext>
            </a:extLst>
          </p:cNvPr>
          <p:cNvSpPr/>
          <p:nvPr/>
        </p:nvSpPr>
        <p:spPr>
          <a:xfrm>
            <a:off x="6843308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63E9DB-969A-4FA5-98DD-0DA50FC4DF77}"/>
              </a:ext>
            </a:extLst>
          </p:cNvPr>
          <p:cNvSpPr/>
          <p:nvPr/>
        </p:nvSpPr>
        <p:spPr>
          <a:xfrm>
            <a:off x="6967614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1EA3CA2-2CD3-49AD-9E41-5F869E664FCD}"/>
              </a:ext>
            </a:extLst>
          </p:cNvPr>
          <p:cNvSpPr/>
          <p:nvPr/>
        </p:nvSpPr>
        <p:spPr>
          <a:xfrm>
            <a:off x="7043029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D96586E-684A-49FA-8A15-A41B4D0796C7}"/>
              </a:ext>
            </a:extLst>
          </p:cNvPr>
          <p:cNvSpPr/>
          <p:nvPr/>
        </p:nvSpPr>
        <p:spPr>
          <a:xfrm>
            <a:off x="7043029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3D9DB8-8B8E-4247-A79B-97FE89D521FF}"/>
              </a:ext>
            </a:extLst>
          </p:cNvPr>
          <p:cNvSpPr/>
          <p:nvPr/>
        </p:nvSpPr>
        <p:spPr>
          <a:xfrm>
            <a:off x="7043029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D70CBE7-E05F-4734-AFCA-C592B03055A3}"/>
              </a:ext>
            </a:extLst>
          </p:cNvPr>
          <p:cNvSpPr/>
          <p:nvPr/>
        </p:nvSpPr>
        <p:spPr>
          <a:xfrm>
            <a:off x="7043029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C2AF4-9779-4B66-B915-274C38A3B618}"/>
              </a:ext>
            </a:extLst>
          </p:cNvPr>
          <p:cNvSpPr txBox="1"/>
          <p:nvPr/>
        </p:nvSpPr>
        <p:spPr>
          <a:xfrm>
            <a:off x="6990667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pic>
        <p:nvPicPr>
          <p:cNvPr id="6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EED0833-428D-4745-9F62-4DA607DA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59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96058CA-052B-438A-BC25-9A8EFB0CAA99}"/>
              </a:ext>
            </a:extLst>
          </p:cNvPr>
          <p:cNvCxnSpPr>
            <a:cxnSpLocks/>
            <a:stCxn id="62" idx="0"/>
            <a:endCxn id="63" idx="2"/>
          </p:cNvCxnSpPr>
          <p:nvPr/>
        </p:nvCxnSpPr>
        <p:spPr>
          <a:xfrm flipH="1" flipV="1">
            <a:off x="7401723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259FBB5-B674-4500-8936-76F1F7DD7FC7}"/>
              </a:ext>
            </a:extLst>
          </p:cNvPr>
          <p:cNvSpPr/>
          <p:nvPr/>
        </p:nvSpPr>
        <p:spPr>
          <a:xfrm>
            <a:off x="8607132" y="3161471"/>
            <a:ext cx="1263059" cy="19023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8BF41A-8CFD-4DB4-8292-997BD2FE0756}"/>
              </a:ext>
            </a:extLst>
          </p:cNvPr>
          <p:cNvSpPr/>
          <p:nvPr/>
        </p:nvSpPr>
        <p:spPr>
          <a:xfrm>
            <a:off x="10608956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4F0C3D-190B-4618-83B3-DFD2EE550632}"/>
              </a:ext>
            </a:extLst>
          </p:cNvPr>
          <p:cNvSpPr/>
          <p:nvPr/>
        </p:nvSpPr>
        <p:spPr>
          <a:xfrm>
            <a:off x="10684371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2A2DDF1-B866-434D-8F6C-2D35D41E93D9}"/>
              </a:ext>
            </a:extLst>
          </p:cNvPr>
          <p:cNvSpPr/>
          <p:nvPr/>
        </p:nvSpPr>
        <p:spPr>
          <a:xfrm>
            <a:off x="10684371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482C412-9D81-4247-A6C2-E7982B1F0D30}"/>
              </a:ext>
            </a:extLst>
          </p:cNvPr>
          <p:cNvSpPr/>
          <p:nvPr/>
        </p:nvSpPr>
        <p:spPr>
          <a:xfrm>
            <a:off x="10684371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12413A4-B2BE-45E4-8DC0-AB672C852F25}"/>
              </a:ext>
            </a:extLst>
          </p:cNvPr>
          <p:cNvSpPr/>
          <p:nvPr/>
        </p:nvSpPr>
        <p:spPr>
          <a:xfrm>
            <a:off x="10684371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38BB29-2C55-42E1-BEE8-9BEC79C685C2}"/>
              </a:ext>
            </a:extLst>
          </p:cNvPr>
          <p:cNvSpPr txBox="1"/>
          <p:nvPr/>
        </p:nvSpPr>
        <p:spPr>
          <a:xfrm>
            <a:off x="10632009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C995452-6328-4EF6-9820-8E441348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65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BCAF78-C6CE-499A-8D6C-E462328B9D63}"/>
              </a:ext>
            </a:extLst>
          </p:cNvPr>
          <p:cNvCxnSpPr>
            <a:cxnSpLocks/>
            <a:stCxn id="71" idx="0"/>
            <a:endCxn id="72" idx="2"/>
          </p:cNvCxnSpPr>
          <p:nvPr/>
        </p:nvCxnSpPr>
        <p:spPr>
          <a:xfrm flipH="1" flipV="1">
            <a:off x="11044829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485C443-232A-4CA1-80A3-F49E490D4102}"/>
              </a:ext>
            </a:extLst>
          </p:cNvPr>
          <p:cNvCxnSpPr>
            <a:cxnSpLocks/>
            <a:stCxn id="78" idx="1"/>
            <a:endCxn id="65" idx="3"/>
          </p:cNvCxnSpPr>
          <p:nvPr/>
        </p:nvCxnSpPr>
        <p:spPr>
          <a:xfrm flipH="1">
            <a:off x="9870191" y="4112645"/>
            <a:ext cx="599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9E6328-B141-42D5-A2E1-6A0B4618A237}"/>
              </a:ext>
            </a:extLst>
          </p:cNvPr>
          <p:cNvCxnSpPr>
            <a:cxnSpLocks/>
            <a:stCxn id="65" idx="1"/>
            <a:endCxn id="56" idx="3"/>
          </p:cNvCxnSpPr>
          <p:nvPr/>
        </p:nvCxnSpPr>
        <p:spPr>
          <a:xfrm flipH="1">
            <a:off x="8023866" y="4112645"/>
            <a:ext cx="5832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8FF6B6B5-21AB-488A-AB88-C117B01DB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663" y="3804570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39E0D703-DACF-4941-BE42-8923705E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074" y="3814089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7C4EEE36-7F31-4FB4-A308-29B5E8F5AB3B}"/>
              </a:ext>
            </a:extLst>
          </p:cNvPr>
          <p:cNvSpPr/>
          <p:nvPr/>
        </p:nvSpPr>
        <p:spPr>
          <a:xfrm>
            <a:off x="5186149" y="3766362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 descr="Logo&#10;&#10;Description automatically generated">
            <a:extLst>
              <a:ext uri="{FF2B5EF4-FFF2-40B4-BE49-F238E27FC236}">
                <a16:creationId xmlns:a16="http://schemas.microsoft.com/office/drawing/2014/main" id="{CFC862B3-A453-49E1-8D89-1D1FC8299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922" y="4791118"/>
            <a:ext cx="1145478" cy="179876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3A7885FD-BDB6-4BBC-9670-C0BFC04229BC}"/>
              </a:ext>
            </a:extLst>
          </p:cNvPr>
          <p:cNvSpPr txBox="1"/>
          <p:nvPr/>
        </p:nvSpPr>
        <p:spPr>
          <a:xfrm>
            <a:off x="5130456" y="3351469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4900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3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54" grpId="0" animBg="1"/>
      <p:bldP spid="10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45EEA-DEB4-407B-9D75-8C986C08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871" y="1709982"/>
            <a:ext cx="3460845" cy="92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04DAB-2400-401F-8DF9-1E21EBDB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871" y="2923659"/>
            <a:ext cx="7387988" cy="34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4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9E010-F1C6-4E19-B73F-5C4AE07C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61101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86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9E010-F1C6-4E19-B73F-5C4AE07C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61101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82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4540D-E715-4B0E-A214-5F0C61BB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16" y="2118078"/>
            <a:ext cx="10463284" cy="28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87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ABP FRAMEWORK project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https://abp.io  ---  https://github.com/abpframework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77770-793B-4215-81BC-3F56EE3EC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473"/>
            <a:ext cx="10237967" cy="44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5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2299"/>
            <a:ext cx="6595281" cy="3424664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in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same 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(unit of work)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just before committing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transaction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658F3-686A-4130-9F5D-D8B26C65A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171" y="1889315"/>
            <a:ext cx="4537319" cy="28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6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56431"/>
            <a:ext cx="6454254" cy="3920532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outbox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transactional event publishing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an event is processed only once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locking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handle concurrency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50D19-8445-4FB6-9E11-A98F7C19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805" y="2092111"/>
            <a:ext cx="4675959" cy="274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0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8445D1-06F6-4065-91B0-E73FDB88D8C6}"/>
              </a:ext>
            </a:extLst>
          </p:cNvPr>
          <p:cNvSpPr/>
          <p:nvPr/>
        </p:nvSpPr>
        <p:spPr>
          <a:xfrm>
            <a:off x="1518613" y="2289874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D79496-4150-4ADF-A04D-64C560569CFC}"/>
              </a:ext>
            </a:extLst>
          </p:cNvPr>
          <p:cNvSpPr/>
          <p:nvPr/>
        </p:nvSpPr>
        <p:spPr>
          <a:xfrm>
            <a:off x="7979860" y="2298851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F51B53-50C5-4AE8-82B8-37FEA7E32BAA}"/>
              </a:ext>
            </a:extLst>
          </p:cNvPr>
          <p:cNvSpPr/>
          <p:nvPr/>
        </p:nvSpPr>
        <p:spPr>
          <a:xfrm>
            <a:off x="4749237" y="3319538"/>
            <a:ext cx="2300785" cy="577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Broker</a:t>
            </a:r>
          </a:p>
          <a:p>
            <a:pPr algn="ctr"/>
            <a:r>
              <a:rPr lang="en-US" sz="1200" dirty="0"/>
              <a:t>(RabbitMQ, Kafka,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15710BFD-D007-4939-95A9-44DF613A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11" y="4591851"/>
            <a:ext cx="863600" cy="863600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7EA04596-58A4-40D1-BF0A-48CA01E8E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69" y="4591851"/>
            <a:ext cx="863600" cy="863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FA5CCE-2483-4AA6-8027-EFC9679CDBE7}"/>
              </a:ext>
            </a:extLst>
          </p:cNvPr>
          <p:cNvSpPr/>
          <p:nvPr/>
        </p:nvSpPr>
        <p:spPr>
          <a:xfrm>
            <a:off x="2669006" y="3387917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5FBFC8-0C9A-43FA-9BD2-00C141C9287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065530" y="2606116"/>
            <a:ext cx="3981" cy="1985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E0899-4FD6-4D73-A197-2390A8F0169C}"/>
              </a:ext>
            </a:extLst>
          </p:cNvPr>
          <p:cNvCxnSpPr/>
          <p:nvPr/>
        </p:nvCxnSpPr>
        <p:spPr>
          <a:xfrm>
            <a:off x="3064043" y="2606116"/>
            <a:ext cx="0" cy="78180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1D9CBF5-CBA6-43B4-8374-E1552FD7C294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5400000">
            <a:off x="2358844" y="3962518"/>
            <a:ext cx="1203600" cy="91866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353A51-0697-42AB-839E-F9B66479C2D8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4170948" y="3603984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5019B94-E5DD-4826-AFD0-4816B617B1DB}"/>
              </a:ext>
            </a:extLst>
          </p:cNvPr>
          <p:cNvSpPr/>
          <p:nvPr/>
        </p:nvSpPr>
        <p:spPr>
          <a:xfrm>
            <a:off x="7628311" y="3353301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340436-E16B-4344-937E-DF31B5BB2D95}"/>
              </a:ext>
            </a:extLst>
          </p:cNvPr>
          <p:cNvCxnSpPr>
            <a:cxnSpLocks/>
          </p:cNvCxnSpPr>
          <p:nvPr/>
        </p:nvCxnSpPr>
        <p:spPr>
          <a:xfrm>
            <a:off x="7050022" y="3611403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BE82A6-29E0-458F-8249-0B9A4BF25D03}"/>
              </a:ext>
            </a:extLst>
          </p:cNvPr>
          <p:cNvCxnSpPr/>
          <p:nvPr/>
        </p:nvCxnSpPr>
        <p:spPr>
          <a:xfrm>
            <a:off x="8538411" y="2616117"/>
            <a:ext cx="0" cy="73718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1E7639-0F38-409F-A264-483388F0660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551836" y="2616117"/>
            <a:ext cx="17733" cy="1975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E4529E0-DEA1-41B8-9A0C-08948A81EB59}"/>
              </a:ext>
            </a:extLst>
          </p:cNvPr>
          <p:cNvCxnSpPr>
            <a:stCxn id="11" idx="1"/>
            <a:endCxn id="17" idx="2"/>
          </p:cNvCxnSpPr>
          <p:nvPr/>
        </p:nvCxnSpPr>
        <p:spPr>
          <a:xfrm rot="10800000">
            <a:off x="8379283" y="3785435"/>
            <a:ext cx="758487" cy="123821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B9FA3F-AF82-4EED-BDF9-94C467667611}"/>
              </a:ext>
            </a:extLst>
          </p:cNvPr>
          <p:cNvSpPr txBox="1"/>
          <p:nvPr/>
        </p:nvSpPr>
        <p:spPr>
          <a:xfrm>
            <a:off x="2452048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AA3B84-EA23-4F7C-A23C-1D2EF073CCC1}"/>
              </a:ext>
            </a:extLst>
          </p:cNvPr>
          <p:cNvSpPr txBox="1"/>
          <p:nvPr/>
        </p:nvSpPr>
        <p:spPr>
          <a:xfrm rot="16200000">
            <a:off x="1022748" y="3484729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16C40-8F8E-4895-A43F-F74BDE74A920}"/>
              </a:ext>
            </a:extLst>
          </p:cNvPr>
          <p:cNvSpPr txBox="1"/>
          <p:nvPr/>
        </p:nvSpPr>
        <p:spPr>
          <a:xfrm rot="16200000">
            <a:off x="8858813" y="3485594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3BA069-DB64-4725-BCB2-CC539AAFEF2B}"/>
              </a:ext>
            </a:extLst>
          </p:cNvPr>
          <p:cNvSpPr txBox="1"/>
          <p:nvPr/>
        </p:nvSpPr>
        <p:spPr>
          <a:xfrm>
            <a:off x="7826754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1639-C2E7-4E10-9455-4F03D2AB5AE0}"/>
              </a:ext>
            </a:extLst>
          </p:cNvPr>
          <p:cNvSpPr txBox="1"/>
          <p:nvPr/>
        </p:nvSpPr>
        <p:spPr>
          <a:xfrm>
            <a:off x="4891909" y="4212175"/>
            <a:ext cx="1876476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re-connect</a:t>
            </a:r>
          </a:p>
          <a:p>
            <a:pPr algn="ctr"/>
            <a:r>
              <a:rPr lang="en-US" sz="1600" dirty="0"/>
              <a:t>re-try</a:t>
            </a:r>
          </a:p>
          <a:p>
            <a:pPr algn="ctr"/>
            <a:r>
              <a:rPr lang="en-US" sz="1600" dirty="0"/>
              <a:t>publish/subscribe</a:t>
            </a:r>
          </a:p>
          <a:p>
            <a:pPr algn="ctr"/>
            <a:r>
              <a:rPr lang="en-US" sz="1600" dirty="0"/>
              <a:t>background workers</a:t>
            </a:r>
          </a:p>
          <a:p>
            <a:pPr algn="ctr"/>
            <a:r>
              <a:rPr lang="en-US" sz="1600" dirty="0"/>
              <a:t>auto-events</a:t>
            </a:r>
          </a:p>
          <a:p>
            <a:pPr algn="ctr"/>
            <a:r>
              <a:rPr lang="en-US" sz="1600" dirty="0"/>
              <a:t>distributed locking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ADBC44C-03A2-4ADF-AE4D-0CE39A8D77C5}"/>
              </a:ext>
            </a:extLst>
          </p:cNvPr>
          <p:cNvCxnSpPr>
            <a:endCxn id="26" idx="1"/>
          </p:cNvCxnSpPr>
          <p:nvPr/>
        </p:nvCxnSpPr>
        <p:spPr>
          <a:xfrm rot="16200000" flipH="1">
            <a:off x="3988771" y="4093867"/>
            <a:ext cx="1374450" cy="43182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DD161A-69A3-4B89-B204-2FC413E07FA3}"/>
              </a:ext>
            </a:extLst>
          </p:cNvPr>
          <p:cNvCxnSpPr>
            <a:endCxn id="26" idx="3"/>
          </p:cNvCxnSpPr>
          <p:nvPr/>
        </p:nvCxnSpPr>
        <p:spPr>
          <a:xfrm rot="5400000">
            <a:off x="6367588" y="4025409"/>
            <a:ext cx="1372394" cy="570799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DE52AC0-3CD9-4ED4-A6DA-60FA6D873DAA}"/>
              </a:ext>
            </a:extLst>
          </p:cNvPr>
          <p:cNvSpPr txBox="1"/>
          <p:nvPr/>
        </p:nvSpPr>
        <p:spPr>
          <a:xfrm rot="16200000">
            <a:off x="2586549" y="2808708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1450ED-9DCA-4BCA-A4EF-3AC4334E0137}"/>
              </a:ext>
            </a:extLst>
          </p:cNvPr>
          <p:cNvSpPr txBox="1"/>
          <p:nvPr/>
        </p:nvSpPr>
        <p:spPr>
          <a:xfrm rot="16200000">
            <a:off x="8058136" y="2815432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7956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22" grpId="0"/>
      <p:bldP spid="25" grpId="0"/>
      <p:bldP spid="26" grpId="0" animBg="1"/>
      <p:bldP spid="29" grpId="0"/>
      <p:bldP spid="3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433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24055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8F46F33-6F11-4917-8BD1-8F0BED687EA7}"/>
              </a:ext>
            </a:extLst>
          </p:cNvPr>
          <p:cNvSpPr/>
          <p:nvPr/>
        </p:nvSpPr>
        <p:spPr>
          <a:xfrm>
            <a:off x="10526372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78DA31-74C4-49B8-975B-53C97095AF7B}"/>
              </a:ext>
            </a:extLst>
          </p:cNvPr>
          <p:cNvSpPr/>
          <p:nvPr/>
        </p:nvSpPr>
        <p:spPr>
          <a:xfrm>
            <a:off x="10601787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ABDB421-DBFE-4D50-A76C-DF3A555E9F00}"/>
              </a:ext>
            </a:extLst>
          </p:cNvPr>
          <p:cNvSpPr/>
          <p:nvPr/>
        </p:nvSpPr>
        <p:spPr>
          <a:xfrm>
            <a:off x="10601787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D46353-83A4-40EB-AA14-EF6CBA0B885F}"/>
              </a:ext>
            </a:extLst>
          </p:cNvPr>
          <p:cNvSpPr/>
          <p:nvPr/>
        </p:nvSpPr>
        <p:spPr>
          <a:xfrm>
            <a:off x="10601787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F083C8-E8AB-48FF-B318-175907D9029D}"/>
              </a:ext>
            </a:extLst>
          </p:cNvPr>
          <p:cNvSpPr/>
          <p:nvPr/>
        </p:nvSpPr>
        <p:spPr>
          <a:xfrm>
            <a:off x="10601787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AECFD0-4AA4-46D2-AE48-2C50C08AE6E5}"/>
              </a:ext>
            </a:extLst>
          </p:cNvPr>
          <p:cNvSpPr txBox="1"/>
          <p:nvPr/>
        </p:nvSpPr>
        <p:spPr>
          <a:xfrm>
            <a:off x="10549425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B804F6-2815-406D-A9E4-EB714320C7B6}"/>
              </a:ext>
            </a:extLst>
          </p:cNvPr>
          <p:cNvSpPr/>
          <p:nvPr/>
        </p:nvSpPr>
        <p:spPr>
          <a:xfrm>
            <a:off x="7338779" y="4561170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EEA818-6E29-42E4-AC33-53CA3CB6D3F5}"/>
              </a:ext>
            </a:extLst>
          </p:cNvPr>
          <p:cNvCxnSpPr>
            <a:cxnSpLocks/>
            <a:endCxn id="69" idx="2"/>
          </p:cNvCxnSpPr>
          <p:nvPr/>
        </p:nvCxnSpPr>
        <p:spPr>
          <a:xfrm flipH="1" flipV="1">
            <a:off x="7795979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D2A52F6-E233-42B4-9AEB-8F6D16FA57DB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8863564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13B078D-642A-451E-88EC-66FBF4CCE87C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9915987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F3CBF6-0B16-4BE8-96EA-AC64A324187A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0983572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D16065D-2CC8-4CEE-9FCB-38DC3B632882}"/>
              </a:ext>
            </a:extLst>
          </p:cNvPr>
          <p:cNvSpPr/>
          <p:nvPr/>
        </p:nvSpPr>
        <p:spPr>
          <a:xfrm>
            <a:off x="9458787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DAE8C80-0E85-4025-A7E9-0E8AE64AB81F}"/>
              </a:ext>
            </a:extLst>
          </p:cNvPr>
          <p:cNvSpPr/>
          <p:nvPr/>
        </p:nvSpPr>
        <p:spPr>
          <a:xfrm>
            <a:off x="9534202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9808E2D-E5B3-49F3-B88B-8F114AC8394A}"/>
              </a:ext>
            </a:extLst>
          </p:cNvPr>
          <p:cNvSpPr/>
          <p:nvPr/>
        </p:nvSpPr>
        <p:spPr>
          <a:xfrm>
            <a:off x="9534202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76BCBA-1E0B-4DCF-B30E-CA8D2D90B0A5}"/>
              </a:ext>
            </a:extLst>
          </p:cNvPr>
          <p:cNvSpPr/>
          <p:nvPr/>
        </p:nvSpPr>
        <p:spPr>
          <a:xfrm>
            <a:off x="9534202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4F2A649-60A8-4DD9-BE6F-8E28F06496C2}"/>
              </a:ext>
            </a:extLst>
          </p:cNvPr>
          <p:cNvSpPr/>
          <p:nvPr/>
        </p:nvSpPr>
        <p:spPr>
          <a:xfrm>
            <a:off x="9534202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4503D5-334E-4C7E-A4C6-FFB4C8B35DE7}"/>
              </a:ext>
            </a:extLst>
          </p:cNvPr>
          <p:cNvSpPr txBox="1"/>
          <p:nvPr/>
        </p:nvSpPr>
        <p:spPr>
          <a:xfrm>
            <a:off x="9481840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CDFA086-0997-4247-A6F2-FE9E25216676}"/>
              </a:ext>
            </a:extLst>
          </p:cNvPr>
          <p:cNvSpPr/>
          <p:nvPr/>
        </p:nvSpPr>
        <p:spPr>
          <a:xfrm>
            <a:off x="8406364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29C043-4D0F-44AB-A0C5-656435B83DFB}"/>
              </a:ext>
            </a:extLst>
          </p:cNvPr>
          <p:cNvSpPr/>
          <p:nvPr/>
        </p:nvSpPr>
        <p:spPr>
          <a:xfrm>
            <a:off x="8481779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4429076-C567-49E3-814D-D01EFD487FA7}"/>
              </a:ext>
            </a:extLst>
          </p:cNvPr>
          <p:cNvSpPr/>
          <p:nvPr/>
        </p:nvSpPr>
        <p:spPr>
          <a:xfrm>
            <a:off x="8481779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F119DD-F5AC-4BBA-A85C-5F1675D4FAF8}"/>
              </a:ext>
            </a:extLst>
          </p:cNvPr>
          <p:cNvSpPr/>
          <p:nvPr/>
        </p:nvSpPr>
        <p:spPr>
          <a:xfrm>
            <a:off x="8481779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7C245A9-F556-42DC-A32E-F686325E873E}"/>
              </a:ext>
            </a:extLst>
          </p:cNvPr>
          <p:cNvSpPr/>
          <p:nvPr/>
        </p:nvSpPr>
        <p:spPr>
          <a:xfrm>
            <a:off x="8481779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0BD821-06C5-4E87-BB4F-2DDF6785FC0C}"/>
              </a:ext>
            </a:extLst>
          </p:cNvPr>
          <p:cNvSpPr txBox="1"/>
          <p:nvPr/>
        </p:nvSpPr>
        <p:spPr>
          <a:xfrm>
            <a:off x="8429417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326830A-978B-4ED4-B699-36F031902B44}"/>
              </a:ext>
            </a:extLst>
          </p:cNvPr>
          <p:cNvSpPr/>
          <p:nvPr/>
        </p:nvSpPr>
        <p:spPr>
          <a:xfrm>
            <a:off x="7338779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07C09E-9D07-4B93-AA7D-BD56B4665747}"/>
              </a:ext>
            </a:extLst>
          </p:cNvPr>
          <p:cNvSpPr/>
          <p:nvPr/>
        </p:nvSpPr>
        <p:spPr>
          <a:xfrm>
            <a:off x="7414194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830A257-A802-47F0-B09A-EEDA16F859E5}"/>
              </a:ext>
            </a:extLst>
          </p:cNvPr>
          <p:cNvSpPr/>
          <p:nvPr/>
        </p:nvSpPr>
        <p:spPr>
          <a:xfrm>
            <a:off x="7414194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D34006-FB6F-4EFE-808A-07AAB15E07D1}"/>
              </a:ext>
            </a:extLst>
          </p:cNvPr>
          <p:cNvSpPr/>
          <p:nvPr/>
        </p:nvSpPr>
        <p:spPr>
          <a:xfrm>
            <a:off x="7414194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3DFD45-6937-4A6C-B1A9-F186D76184AC}"/>
              </a:ext>
            </a:extLst>
          </p:cNvPr>
          <p:cNvSpPr/>
          <p:nvPr/>
        </p:nvSpPr>
        <p:spPr>
          <a:xfrm>
            <a:off x="7414194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E2E5973-FD53-44F0-A1D3-5C18092A7332}"/>
              </a:ext>
            </a:extLst>
          </p:cNvPr>
          <p:cNvSpPr txBox="1"/>
          <p:nvPr/>
        </p:nvSpPr>
        <p:spPr>
          <a:xfrm>
            <a:off x="7361832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CA6DE97-39A1-4A15-85FA-565F618B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88" y="167187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1F6AA75-B0CB-47B5-BE72-EAFE5943F25C}"/>
              </a:ext>
            </a:extLst>
          </p:cNvPr>
          <p:cNvCxnSpPr>
            <a:cxnSpLocks/>
            <a:stCxn id="74" idx="0"/>
            <a:endCxn id="75" idx="2"/>
          </p:cNvCxnSpPr>
          <p:nvPr/>
        </p:nvCxnSpPr>
        <p:spPr>
          <a:xfrm flipH="1" flipV="1">
            <a:off x="7774652" y="2113313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60F6F07-BA44-47C0-A778-0A0BCA0FA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909" y="167004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4BD8B73-8C55-4D71-832F-9BD72088BB2D}"/>
              </a:ext>
            </a:extLst>
          </p:cNvPr>
          <p:cNvCxnSpPr>
            <a:cxnSpLocks/>
            <a:stCxn id="68" idx="0"/>
            <a:endCxn id="77" idx="2"/>
          </p:cNvCxnSpPr>
          <p:nvPr/>
        </p:nvCxnSpPr>
        <p:spPr>
          <a:xfrm flipH="1" flipV="1">
            <a:off x="8840473" y="211147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4C0512D-3BE2-4394-817B-01B23B5F6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996" y="168133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D05EB3A-6C1E-41CC-914A-A3EE3AF1A62F}"/>
              </a:ext>
            </a:extLst>
          </p:cNvPr>
          <p:cNvCxnSpPr>
            <a:cxnSpLocks/>
            <a:endCxn id="79" idx="2"/>
          </p:cNvCxnSpPr>
          <p:nvPr/>
        </p:nvCxnSpPr>
        <p:spPr>
          <a:xfrm flipH="1" flipV="1">
            <a:off x="9893560" y="2122773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E5E07D2-F8B9-473A-9F10-CCFF4DAD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581" y="169028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6E333D7-F353-4C62-9366-9D1F415AED15}"/>
              </a:ext>
            </a:extLst>
          </p:cNvPr>
          <p:cNvCxnSpPr>
            <a:cxnSpLocks/>
            <a:endCxn id="81" idx="2"/>
          </p:cNvCxnSpPr>
          <p:nvPr/>
        </p:nvCxnSpPr>
        <p:spPr>
          <a:xfrm flipH="1" flipV="1">
            <a:off x="10961145" y="213172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AEA4F7F0-CF25-4313-AED3-DBDC99932BF9}"/>
              </a:ext>
            </a:extLst>
          </p:cNvPr>
          <p:cNvSpPr/>
          <p:nvPr/>
        </p:nvSpPr>
        <p:spPr>
          <a:xfrm>
            <a:off x="7338778" y="5359018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Application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8644E9-E0F7-410B-8432-57E1E2D12D58}"/>
              </a:ext>
            </a:extLst>
          </p:cNvPr>
          <p:cNvCxnSpPr>
            <a:cxnSpLocks/>
            <a:stCxn id="83" idx="0"/>
            <a:endCxn id="52" idx="2"/>
          </p:cNvCxnSpPr>
          <p:nvPr/>
        </p:nvCxnSpPr>
        <p:spPr>
          <a:xfrm flipV="1">
            <a:off x="9389775" y="4917424"/>
            <a:ext cx="1" cy="44159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65885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83" grpId="0" animBg="1"/>
      <p:bldP spid="91" grpId="0" animBg="1"/>
      <p:bldP spid="9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34155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DBABF-36CE-46C6-B162-E3EED31597EA}"/>
              </a:ext>
            </a:extLst>
          </p:cNvPr>
          <p:cNvSpPr/>
          <p:nvPr/>
        </p:nvSpPr>
        <p:spPr>
          <a:xfrm>
            <a:off x="917265" y="468737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4C5FE84-563F-49CC-B3EC-C54817377F57}"/>
              </a:ext>
            </a:extLst>
          </p:cNvPr>
          <p:cNvSpPr/>
          <p:nvPr/>
        </p:nvSpPr>
        <p:spPr>
          <a:xfrm>
            <a:off x="2022050" y="4687806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A5FAF49-C741-4A57-B24C-CC24D1195C81}"/>
              </a:ext>
            </a:extLst>
          </p:cNvPr>
          <p:cNvSpPr/>
          <p:nvPr/>
        </p:nvSpPr>
        <p:spPr>
          <a:xfrm>
            <a:off x="3847041" y="469218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AD0E168-981F-4F7C-AC3A-E1049CB2B2E3}"/>
              </a:ext>
            </a:extLst>
          </p:cNvPr>
          <p:cNvSpPr/>
          <p:nvPr/>
        </p:nvSpPr>
        <p:spPr>
          <a:xfrm>
            <a:off x="1614985" y="5061164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26FF77F-295D-4F43-9FC5-748B2472582E}"/>
              </a:ext>
            </a:extLst>
          </p:cNvPr>
          <p:cNvSpPr/>
          <p:nvPr/>
        </p:nvSpPr>
        <p:spPr>
          <a:xfrm>
            <a:off x="913615" y="5434955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Aggregator Layer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4EEF906-14B0-4CA4-A434-80BDE1CB01CF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423052" y="4917424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A7577B-F59D-44C8-A8F3-22007FA83883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4352828" y="4922234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AFE77EA-874A-425E-9445-A47E3A452223}"/>
              </a:ext>
            </a:extLst>
          </p:cNvPr>
          <p:cNvCxnSpPr>
            <a:cxnSpLocks/>
          </p:cNvCxnSpPr>
          <p:nvPr/>
        </p:nvCxnSpPr>
        <p:spPr>
          <a:xfrm flipV="1">
            <a:off x="3234167" y="4925568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E15549B-A0EF-4858-86DF-5DD937B0B466}"/>
              </a:ext>
            </a:extLst>
          </p:cNvPr>
          <p:cNvCxnSpPr>
            <a:cxnSpLocks/>
            <a:endCxn id="89" idx="2"/>
          </p:cNvCxnSpPr>
          <p:nvPr/>
        </p:nvCxnSpPr>
        <p:spPr>
          <a:xfrm flipV="1">
            <a:off x="2208605" y="5291215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A2959B0-5296-4555-A412-2776C7ED8D40}"/>
              </a:ext>
            </a:extLst>
          </p:cNvPr>
          <p:cNvCxnSpPr>
            <a:cxnSpLocks/>
          </p:cNvCxnSpPr>
          <p:nvPr/>
        </p:nvCxnSpPr>
        <p:spPr>
          <a:xfrm flipV="1">
            <a:off x="2564204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901AAD8-8B8D-41AE-87B5-BD2FFFBF3FAF}"/>
              </a:ext>
            </a:extLst>
          </p:cNvPr>
          <p:cNvCxnSpPr>
            <a:cxnSpLocks/>
          </p:cNvCxnSpPr>
          <p:nvPr/>
        </p:nvCxnSpPr>
        <p:spPr>
          <a:xfrm flipV="1">
            <a:off x="1832996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8D7713F-4589-4890-886B-37D315CAC629}"/>
              </a:ext>
            </a:extLst>
          </p:cNvPr>
          <p:cNvSpPr/>
          <p:nvPr/>
        </p:nvSpPr>
        <p:spPr>
          <a:xfrm>
            <a:off x="10595346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157FD07-415A-4C2C-862E-73AD2B821CB5}"/>
              </a:ext>
            </a:extLst>
          </p:cNvPr>
          <p:cNvSpPr/>
          <p:nvPr/>
        </p:nvSpPr>
        <p:spPr>
          <a:xfrm>
            <a:off x="10670761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AB01F99-BB7F-4C87-8FD3-5C4E775BC0A7}"/>
              </a:ext>
            </a:extLst>
          </p:cNvPr>
          <p:cNvSpPr/>
          <p:nvPr/>
        </p:nvSpPr>
        <p:spPr>
          <a:xfrm>
            <a:off x="10670761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F317C94-39C2-4479-807B-B718C91A3268}"/>
              </a:ext>
            </a:extLst>
          </p:cNvPr>
          <p:cNvSpPr/>
          <p:nvPr/>
        </p:nvSpPr>
        <p:spPr>
          <a:xfrm>
            <a:off x="10670761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4A80275-CE55-457F-B440-89BF8687A1B4}"/>
              </a:ext>
            </a:extLst>
          </p:cNvPr>
          <p:cNvSpPr/>
          <p:nvPr/>
        </p:nvSpPr>
        <p:spPr>
          <a:xfrm>
            <a:off x="10670761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799636D-7394-4BE0-AB1C-26A653C22F73}"/>
              </a:ext>
            </a:extLst>
          </p:cNvPr>
          <p:cNvSpPr txBox="1"/>
          <p:nvPr/>
        </p:nvSpPr>
        <p:spPr>
          <a:xfrm>
            <a:off x="10618399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EAED4A3-FF19-4E20-8CA1-56AAA04EC8DD}"/>
              </a:ext>
            </a:extLst>
          </p:cNvPr>
          <p:cNvSpPr/>
          <p:nvPr/>
        </p:nvSpPr>
        <p:spPr>
          <a:xfrm>
            <a:off x="7407753" y="4621530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CC13A0E-8ADA-460A-A3F5-00ACAF61CDED}"/>
              </a:ext>
            </a:extLst>
          </p:cNvPr>
          <p:cNvCxnSpPr>
            <a:cxnSpLocks/>
          </p:cNvCxnSpPr>
          <p:nvPr/>
        </p:nvCxnSpPr>
        <p:spPr>
          <a:xfrm flipV="1">
            <a:off x="7864953" y="4362763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53EBC54-3DEA-46F1-BDDF-C8D7990AFE14}"/>
              </a:ext>
            </a:extLst>
          </p:cNvPr>
          <p:cNvCxnSpPr>
            <a:cxnSpLocks/>
          </p:cNvCxnSpPr>
          <p:nvPr/>
        </p:nvCxnSpPr>
        <p:spPr>
          <a:xfrm flipV="1">
            <a:off x="8932538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4100B56-FB96-448C-B403-E88906D7F6F7}"/>
              </a:ext>
            </a:extLst>
          </p:cNvPr>
          <p:cNvCxnSpPr>
            <a:cxnSpLocks/>
          </p:cNvCxnSpPr>
          <p:nvPr/>
        </p:nvCxnSpPr>
        <p:spPr>
          <a:xfrm flipV="1">
            <a:off x="9984961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6BB75F4-C110-4117-9D7F-416BFA806907}"/>
              </a:ext>
            </a:extLst>
          </p:cNvPr>
          <p:cNvCxnSpPr>
            <a:cxnSpLocks/>
          </p:cNvCxnSpPr>
          <p:nvPr/>
        </p:nvCxnSpPr>
        <p:spPr>
          <a:xfrm flipV="1">
            <a:off x="11052546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A0C3BD1-6ABF-434D-9ED9-F9474BC10425}"/>
              </a:ext>
            </a:extLst>
          </p:cNvPr>
          <p:cNvSpPr/>
          <p:nvPr/>
        </p:nvSpPr>
        <p:spPr>
          <a:xfrm>
            <a:off x="9527761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0563A8B-B00B-41C9-9E59-442EF0B4AE30}"/>
              </a:ext>
            </a:extLst>
          </p:cNvPr>
          <p:cNvSpPr/>
          <p:nvPr/>
        </p:nvSpPr>
        <p:spPr>
          <a:xfrm>
            <a:off x="9603176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6E29CEF-362C-47E9-93B8-D0FDB5FC7876}"/>
              </a:ext>
            </a:extLst>
          </p:cNvPr>
          <p:cNvSpPr/>
          <p:nvPr/>
        </p:nvSpPr>
        <p:spPr>
          <a:xfrm>
            <a:off x="9603176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52C8685-4873-4E01-BBC7-69D8AE7A1A9A}"/>
              </a:ext>
            </a:extLst>
          </p:cNvPr>
          <p:cNvSpPr/>
          <p:nvPr/>
        </p:nvSpPr>
        <p:spPr>
          <a:xfrm>
            <a:off x="9603176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8D92679-4D56-47B4-9A85-AEBBF2390AC4}"/>
              </a:ext>
            </a:extLst>
          </p:cNvPr>
          <p:cNvSpPr/>
          <p:nvPr/>
        </p:nvSpPr>
        <p:spPr>
          <a:xfrm>
            <a:off x="9603176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9F3C872-EBDF-4CBE-9D46-CE834425126A}"/>
              </a:ext>
            </a:extLst>
          </p:cNvPr>
          <p:cNvSpPr txBox="1"/>
          <p:nvPr/>
        </p:nvSpPr>
        <p:spPr>
          <a:xfrm>
            <a:off x="9550814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80F454C-E599-4B59-ADFA-87A89C8A9BB5}"/>
              </a:ext>
            </a:extLst>
          </p:cNvPr>
          <p:cNvSpPr/>
          <p:nvPr/>
        </p:nvSpPr>
        <p:spPr>
          <a:xfrm>
            <a:off x="8475338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3986362-28FD-4CAE-862D-BED5FB1E9809}"/>
              </a:ext>
            </a:extLst>
          </p:cNvPr>
          <p:cNvSpPr/>
          <p:nvPr/>
        </p:nvSpPr>
        <p:spPr>
          <a:xfrm>
            <a:off x="8550753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596C4E6-1771-4E26-9DED-532016E11A4F}"/>
              </a:ext>
            </a:extLst>
          </p:cNvPr>
          <p:cNvSpPr/>
          <p:nvPr/>
        </p:nvSpPr>
        <p:spPr>
          <a:xfrm>
            <a:off x="8550753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423F391-ABA0-46C9-A72E-AF3AB810C76D}"/>
              </a:ext>
            </a:extLst>
          </p:cNvPr>
          <p:cNvSpPr/>
          <p:nvPr/>
        </p:nvSpPr>
        <p:spPr>
          <a:xfrm>
            <a:off x="8550753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E5E2750-979E-4B95-8A68-D91EDED3575D}"/>
              </a:ext>
            </a:extLst>
          </p:cNvPr>
          <p:cNvSpPr/>
          <p:nvPr/>
        </p:nvSpPr>
        <p:spPr>
          <a:xfrm>
            <a:off x="8550753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607E4D8-9305-4582-BDB7-B227A24601C4}"/>
              </a:ext>
            </a:extLst>
          </p:cNvPr>
          <p:cNvSpPr txBox="1"/>
          <p:nvPr/>
        </p:nvSpPr>
        <p:spPr>
          <a:xfrm>
            <a:off x="8498391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B24893A-ED88-47E3-9312-979C8F28AE2D}"/>
              </a:ext>
            </a:extLst>
          </p:cNvPr>
          <p:cNvSpPr/>
          <p:nvPr/>
        </p:nvSpPr>
        <p:spPr>
          <a:xfrm>
            <a:off x="7407753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61A41E2-4BEB-4A1D-AD30-0E1F3EDFABB5}"/>
              </a:ext>
            </a:extLst>
          </p:cNvPr>
          <p:cNvSpPr/>
          <p:nvPr/>
        </p:nvSpPr>
        <p:spPr>
          <a:xfrm>
            <a:off x="7483168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8B8EA2E-9B7C-4B84-A048-A8B7A74225C9}"/>
              </a:ext>
            </a:extLst>
          </p:cNvPr>
          <p:cNvSpPr/>
          <p:nvPr/>
        </p:nvSpPr>
        <p:spPr>
          <a:xfrm>
            <a:off x="7483168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B18FC11-44C5-434B-9B32-F23AFBC91977}"/>
              </a:ext>
            </a:extLst>
          </p:cNvPr>
          <p:cNvSpPr/>
          <p:nvPr/>
        </p:nvSpPr>
        <p:spPr>
          <a:xfrm>
            <a:off x="7483168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46511B7-C9E6-44B8-AE45-75ACA1061D2E}"/>
              </a:ext>
            </a:extLst>
          </p:cNvPr>
          <p:cNvSpPr/>
          <p:nvPr/>
        </p:nvSpPr>
        <p:spPr>
          <a:xfrm>
            <a:off x="7483168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A4BA825-8868-4B10-B3B4-86AA6F3FD181}"/>
              </a:ext>
            </a:extLst>
          </p:cNvPr>
          <p:cNvSpPr txBox="1"/>
          <p:nvPr/>
        </p:nvSpPr>
        <p:spPr>
          <a:xfrm>
            <a:off x="7430806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13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0F09C7A5-4AD7-49B9-87C4-4832F07B0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062" y="134080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934E7263-462D-42FC-A2B1-DB773FA9B4F5}"/>
              </a:ext>
            </a:extLst>
          </p:cNvPr>
          <p:cNvCxnSpPr>
            <a:cxnSpLocks/>
            <a:stCxn id="136" idx="0"/>
            <a:endCxn id="137" idx="2"/>
          </p:cNvCxnSpPr>
          <p:nvPr/>
        </p:nvCxnSpPr>
        <p:spPr>
          <a:xfrm flipH="1" flipV="1">
            <a:off x="7843626" y="178224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7F55EE3-CDD2-416F-BE64-F92D8C123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83" y="133897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33E5EC20-3F6F-4EB3-BC04-9B5DA674771D}"/>
              </a:ext>
            </a:extLst>
          </p:cNvPr>
          <p:cNvCxnSpPr>
            <a:cxnSpLocks/>
            <a:stCxn id="130" idx="0"/>
            <a:endCxn id="139" idx="2"/>
          </p:cNvCxnSpPr>
          <p:nvPr/>
        </p:nvCxnSpPr>
        <p:spPr>
          <a:xfrm flipH="1" flipV="1">
            <a:off x="8909447" y="178040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1F12C4-3535-4D96-9684-982D16E01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970" y="135026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62F0812-4800-4E5C-9E8C-161FBF0DEDC6}"/>
              </a:ext>
            </a:extLst>
          </p:cNvPr>
          <p:cNvCxnSpPr>
            <a:cxnSpLocks/>
            <a:endCxn id="141" idx="2"/>
          </p:cNvCxnSpPr>
          <p:nvPr/>
        </p:nvCxnSpPr>
        <p:spPr>
          <a:xfrm flipH="1" flipV="1">
            <a:off x="9962534" y="179170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C5E668E-4CC9-407B-9281-5407D1A7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555" y="135921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02C2756-3FF5-43D5-9C6A-4186FE76D411}"/>
              </a:ext>
            </a:extLst>
          </p:cNvPr>
          <p:cNvCxnSpPr>
            <a:cxnSpLocks/>
            <a:endCxn id="143" idx="2"/>
          </p:cNvCxnSpPr>
          <p:nvPr/>
        </p:nvCxnSpPr>
        <p:spPr>
          <a:xfrm flipH="1" flipV="1">
            <a:off x="11030119" y="180064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AECADE8-6522-4272-8505-9AD2196F6A85}"/>
              </a:ext>
            </a:extLst>
          </p:cNvPr>
          <p:cNvSpPr/>
          <p:nvPr/>
        </p:nvSpPr>
        <p:spPr>
          <a:xfrm>
            <a:off x="7486818" y="472841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D619E3D-6A4D-419B-AE49-CECD3D90ADCC}"/>
              </a:ext>
            </a:extLst>
          </p:cNvPr>
          <p:cNvSpPr/>
          <p:nvPr/>
        </p:nvSpPr>
        <p:spPr>
          <a:xfrm>
            <a:off x="8591603" y="4728843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BBBC12F-8EC5-4DA5-8494-CF153B1C729C}"/>
              </a:ext>
            </a:extLst>
          </p:cNvPr>
          <p:cNvSpPr/>
          <p:nvPr/>
        </p:nvSpPr>
        <p:spPr>
          <a:xfrm>
            <a:off x="10416594" y="473322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E9D7594-E0FA-4B40-AFEC-4EC44BD539A5}"/>
              </a:ext>
            </a:extLst>
          </p:cNvPr>
          <p:cNvSpPr/>
          <p:nvPr/>
        </p:nvSpPr>
        <p:spPr>
          <a:xfrm>
            <a:off x="8184538" y="5102201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C4CEFA5-FD79-42F3-A950-48A76A0E5561}"/>
              </a:ext>
            </a:extLst>
          </p:cNvPr>
          <p:cNvSpPr/>
          <p:nvPr/>
        </p:nvSpPr>
        <p:spPr>
          <a:xfrm>
            <a:off x="7483168" y="5475992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Aggregator Layer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9D938DE-F6D6-43F1-A55C-F1806EBF2322}"/>
              </a:ext>
            </a:extLst>
          </p:cNvPr>
          <p:cNvCxnSpPr>
            <a:cxnSpLocks/>
            <a:endCxn id="145" idx="2"/>
          </p:cNvCxnSpPr>
          <p:nvPr/>
        </p:nvCxnSpPr>
        <p:spPr>
          <a:xfrm flipV="1">
            <a:off x="7992605" y="4958461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75C9D1AC-34FA-4ADF-B244-557B7F21E2DE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10922381" y="4963271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8D3106F-6C50-4894-93D6-A4AEF9CE4E81}"/>
              </a:ext>
            </a:extLst>
          </p:cNvPr>
          <p:cNvCxnSpPr>
            <a:cxnSpLocks/>
          </p:cNvCxnSpPr>
          <p:nvPr/>
        </p:nvCxnSpPr>
        <p:spPr>
          <a:xfrm flipV="1">
            <a:off x="9803720" y="4966605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DC7C9F6-73A9-4003-BAB4-EABD09DD3212}"/>
              </a:ext>
            </a:extLst>
          </p:cNvPr>
          <p:cNvCxnSpPr>
            <a:cxnSpLocks/>
            <a:endCxn id="148" idx="2"/>
          </p:cNvCxnSpPr>
          <p:nvPr/>
        </p:nvCxnSpPr>
        <p:spPr>
          <a:xfrm flipV="1">
            <a:off x="8778158" y="5332252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DBB334C-1ACE-407E-BA18-3592C8A39D46}"/>
              </a:ext>
            </a:extLst>
          </p:cNvPr>
          <p:cNvCxnSpPr>
            <a:cxnSpLocks/>
          </p:cNvCxnSpPr>
          <p:nvPr/>
        </p:nvCxnSpPr>
        <p:spPr>
          <a:xfrm flipV="1">
            <a:off x="9133757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E0977C7-42AD-4797-8B72-7AD0D0988925}"/>
              </a:ext>
            </a:extLst>
          </p:cNvPr>
          <p:cNvCxnSpPr>
            <a:cxnSpLocks/>
          </p:cNvCxnSpPr>
          <p:nvPr/>
        </p:nvCxnSpPr>
        <p:spPr>
          <a:xfrm flipV="1">
            <a:off x="8402549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5CDE437-0C78-49FA-BA6F-0373D35120D4}"/>
              </a:ext>
            </a:extLst>
          </p:cNvPr>
          <p:cNvSpPr/>
          <p:nvPr/>
        </p:nvSpPr>
        <p:spPr>
          <a:xfrm>
            <a:off x="7381493" y="4004625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998B49B-8028-40BD-9585-BF45076CA432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7864953" y="3610378"/>
            <a:ext cx="0" cy="3942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2A77326-D1E1-4821-9680-9010FECA9DAF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8932538" y="3610378"/>
            <a:ext cx="0" cy="41432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259100C-EF79-407B-B190-80A66F22D000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9984961" y="3610378"/>
            <a:ext cx="0" cy="38653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522A616B-FC63-4F33-AFAD-9C859A59A643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11052546" y="3610378"/>
            <a:ext cx="0" cy="40783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01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5" grpId="0" animBg="1"/>
      <p:bldP spid="126" grpId="0" animBg="1"/>
      <p:bldP spid="127" grpId="0" animBg="1"/>
      <p:bldP spid="128" grpId="0" animBg="1"/>
      <p:bldP spid="129" grpId="0" animBg="1"/>
      <p:bldP spid="130" grpId="0"/>
      <p:bldP spid="131" grpId="0" animBg="1"/>
      <p:bldP spid="132" grpId="0" animBg="1"/>
      <p:bldP spid="133" grpId="0" animBg="1"/>
      <p:bldP spid="134" grpId="0" animBg="1"/>
      <p:bldP spid="135" grpId="0" animBg="1"/>
      <p:bldP spid="136" grpId="0"/>
      <p:bldP spid="145" grpId="0" animBg="1"/>
      <p:bldP spid="146" grpId="0" animBg="1"/>
      <p:bldP spid="147" grpId="0" animBg="1"/>
      <p:bldP spid="148" grpId="0" animBg="1"/>
      <p:bldP spid="149" grpId="0" animBg="1"/>
      <p:bldP spid="15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5231" cy="224202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Easier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integrated applications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7AE45A-77E2-45E8-84A6-F8E71253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vs Modular UI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394E9D-E947-4693-B78B-33C03D755FD1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35231" cy="224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Much harder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 modules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7F3A88-7E98-4F3D-BDFB-C4087271C193}"/>
              </a:ext>
            </a:extLst>
          </p:cNvPr>
          <p:cNvSpPr txBox="1">
            <a:spLocks/>
          </p:cNvSpPr>
          <p:nvPr/>
        </p:nvSpPr>
        <p:spPr>
          <a:xfrm>
            <a:off x="838199" y="4379279"/>
            <a:ext cx="9667150" cy="1930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Not for scalability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, fault tolerance or technology freedom! Use </a:t>
            </a:r>
            <a:r>
              <a:rPr lang="en-US" b="1" i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 frontends approach</a:t>
            </a: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for these.</a:t>
            </a:r>
          </a:p>
        </p:txBody>
      </p:sp>
    </p:spTree>
    <p:extLst>
      <p:ext uri="{BB962C8B-B14F-4D97-AF65-F5344CB8AC3E}">
        <p14:creationId xmlns:p14="http://schemas.microsoft.com/office/powerpoint/2010/main" val="188559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744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211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6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13798-848D-4830-A897-5FFCBA43A402}"/>
              </a:ext>
            </a:extLst>
          </p:cNvPr>
          <p:cNvSpPr/>
          <p:nvPr/>
        </p:nvSpPr>
        <p:spPr>
          <a:xfrm>
            <a:off x="1768186" y="2254045"/>
            <a:ext cx="3936423" cy="13879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Domain Driven Design</a:t>
            </a:r>
          </a:p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&amp; Layered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122B-89B9-4712-B66B-2DDDB080DBF0}"/>
              </a:ext>
            </a:extLst>
          </p:cNvPr>
          <p:cNvSpPr/>
          <p:nvPr/>
        </p:nvSpPr>
        <p:spPr>
          <a:xfrm>
            <a:off x="6087341" y="2254045"/>
            <a:ext cx="3936423" cy="13879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3F048-EBB4-4E6D-B5FC-324E51D698DB}"/>
              </a:ext>
            </a:extLst>
          </p:cNvPr>
          <p:cNvSpPr/>
          <p:nvPr/>
        </p:nvSpPr>
        <p:spPr>
          <a:xfrm>
            <a:off x="1768186" y="4022231"/>
            <a:ext cx="3936423" cy="13879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(SaaS infrastructure)</a:t>
            </a:r>
            <a:endParaRPr lang="en-US" sz="24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05D1E7-53E6-4F1A-9F6C-A4166504A7E2}"/>
              </a:ext>
            </a:extLst>
          </p:cNvPr>
          <p:cNvSpPr/>
          <p:nvPr/>
        </p:nvSpPr>
        <p:spPr>
          <a:xfrm>
            <a:off x="5976023" y="4022231"/>
            <a:ext cx="3936423" cy="1387968"/>
          </a:xfrm>
          <a:prstGeom prst="rect">
            <a:avLst/>
          </a:prstGeom>
          <a:gradFill>
            <a:gsLst>
              <a:gs pos="0">
                <a:srgbClr val="7030A0"/>
              </a:gs>
              <a:gs pos="50000">
                <a:srgbClr val="512373"/>
              </a:gs>
              <a:gs pos="100000">
                <a:srgbClr val="3F1C5A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ready</a:t>
            </a:r>
          </a:p>
        </p:txBody>
      </p:sp>
    </p:spTree>
    <p:extLst>
      <p:ext uri="{BB962C8B-B14F-4D97-AF65-F5344CB8AC3E}">
        <p14:creationId xmlns:p14="http://schemas.microsoft.com/office/powerpoint/2010/main" val="282294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2091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5045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0004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695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3713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549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Infrastructure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Enterprise application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Cross-cutting concerns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 bus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Audit logging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Background jobs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filtering &amp; soft-delete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client-side proxies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forms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…more</a:t>
            </a:r>
          </a:p>
        </p:txBody>
      </p:sp>
    </p:spTree>
    <p:extLst>
      <p:ext uri="{BB962C8B-B14F-4D97-AF65-F5344CB8AC3E}">
        <p14:creationId xmlns:p14="http://schemas.microsoft.com/office/powerpoint/2010/main" val="214180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Startup templates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693355B-CD09-48E1-B452-85115EA2D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694214"/>
              </p:ext>
            </p:extLst>
          </p:nvPr>
        </p:nvGraphicFramePr>
        <p:xfrm>
          <a:off x="838200" y="1716531"/>
          <a:ext cx="10770704" cy="363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Bitmap Image" r:id="rId4" imgW="17059320" imgH="5762520" progId="Paint.Picture">
                  <p:embed/>
                </p:oleObj>
              </mc:Choice>
              <mc:Fallback>
                <p:oleObj name="Bitmap Image" r:id="rId4" imgW="17059320" imgH="5762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716531"/>
                        <a:ext cx="10770704" cy="363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736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1995</Words>
  <Application>Microsoft Office PowerPoint</Application>
  <PresentationFormat>Widescreen</PresentationFormat>
  <Paragraphs>388</Paragraphs>
  <Slides>75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Calibri</vt:lpstr>
      <vt:lpstr>Calibri Light</vt:lpstr>
      <vt:lpstr>Euclid Circular B</vt:lpstr>
      <vt:lpstr>Office Theme</vt:lpstr>
      <vt:lpstr>Bitmap Image</vt:lpstr>
      <vt:lpstr>DESIGNING MONOLITH FIRST FOR MICROSERVICE ARCHITECTURE</vt:lpstr>
      <vt:lpstr>Agenda</vt:lpstr>
      <vt:lpstr>INTRODUCTION</vt:lpstr>
      <vt:lpstr>About me: Halil İbrahim Kalkan</vt:lpstr>
      <vt:lpstr>PowerPoint Presentation</vt:lpstr>
      <vt:lpstr>The ABP FRAMEWORK project https://abp.io  ---  https://github.com/abpframework</vt:lpstr>
      <vt:lpstr>ABP Framework: Architecture</vt:lpstr>
      <vt:lpstr>ABP Framework: Infrastructure Enterprise application requirements</vt:lpstr>
      <vt:lpstr>ABP Framework: Startup templates</vt:lpstr>
      <vt:lpstr>ABP Framework: The community</vt:lpstr>
      <vt:lpstr>ABP Framework: Books</vt:lpstr>
      <vt:lpstr>eShopOnX projects</vt:lpstr>
      <vt:lpstr>eShopOnAbp https://github.com/abpframework/eShopOnAbp</vt:lpstr>
      <vt:lpstr>eShopOnAbp https://github.com/abpframework/eShopOnAbp</vt:lpstr>
      <vt:lpstr>Microservice trade-offs</vt:lpstr>
      <vt:lpstr>Microservices: Who is for?</vt:lpstr>
      <vt:lpstr>Microservices: Who is (not) for?</vt:lpstr>
      <vt:lpstr>Monolith first: What?</vt:lpstr>
      <vt:lpstr>Monolith first: Why?</vt:lpstr>
      <vt:lpstr>Monolith first: How?</vt:lpstr>
      <vt:lpstr>Monolith first: When not?</vt:lpstr>
      <vt:lpstr>DESIGNING A MODULAR MONOLITH</vt:lpstr>
      <vt:lpstr>The need for layering</vt:lpstr>
      <vt:lpstr>The need for layering Single-project solution</vt:lpstr>
      <vt:lpstr>The need for layering Backend-frontend separation</vt:lpstr>
      <vt:lpstr>The need for layering Separating UI from business</vt:lpstr>
      <vt:lpstr>The need for layering Introducing business contracts</vt:lpstr>
      <vt:lpstr>The need for layering Separating the hosting project</vt:lpstr>
      <vt:lpstr>The need for layering Separating the data access project</vt:lpstr>
      <vt:lpstr>The need for layering Adding HTTP (REST) APIs</vt:lpstr>
      <vt:lpstr>The need for layering Implementing layering for Domain-Driven Design</vt:lpstr>
      <vt:lpstr>The need for layering ABP’s layered module solution structure</vt:lpstr>
      <vt:lpstr>The need for layering Hosting as a monolith</vt:lpstr>
      <vt:lpstr>The need for layering Hosting in different applications</vt:lpstr>
      <vt:lpstr>The need for layering Hosting a modular monolith</vt:lpstr>
      <vt:lpstr>Designing the database</vt:lpstr>
      <vt:lpstr>Designing the database Single (shared) database approach</vt:lpstr>
      <vt:lpstr>Designing the database Single (shared) database approach</vt:lpstr>
      <vt:lpstr>Designing the database Separate (multiple) database approach</vt:lpstr>
      <vt:lpstr>Designing the database Module specific DbContext classes</vt:lpstr>
      <vt:lpstr>Designing the database Unified DbContext for database migrations</vt:lpstr>
      <vt:lpstr>Designing the database Database connection string management</vt:lpstr>
      <vt:lpstr>Designing the database Common principles</vt:lpstr>
      <vt:lpstr>Integrating the modules</vt:lpstr>
      <vt:lpstr>Integrating the modules Common principles</vt:lpstr>
      <vt:lpstr>Integrating the modules Synchronous communication</vt:lpstr>
      <vt:lpstr>Integrating the modules Synchronous communication: project dependencies</vt:lpstr>
      <vt:lpstr>Integrating the modules Synchronous communication: caching</vt:lpstr>
      <vt:lpstr>Integrating the modules Synchronous communication: caching</vt:lpstr>
      <vt:lpstr>Integrating the modules Synchronous communication: caching</vt:lpstr>
      <vt:lpstr>Integrating the modules Synchronous communication: data duplication</vt:lpstr>
      <vt:lpstr>Integrating the modules Synchronous communication: data duplication</vt:lpstr>
      <vt:lpstr>Integrating the modules Synchronous communication: data duplication</vt:lpstr>
      <vt:lpstr>Integrating the modules caching vs data duplication</vt:lpstr>
      <vt:lpstr>Integrating the modules Asynchronous communication</vt:lpstr>
      <vt:lpstr>Integrating the modules ABP’s distributed event bus</vt:lpstr>
      <vt:lpstr>Integrating the modules ABP’s distributed event bus</vt:lpstr>
      <vt:lpstr>Integrating the modules ABP’s distributed event bus</vt:lpstr>
      <vt:lpstr>Integrating the modules ABP’s distributed event bus</vt:lpstr>
      <vt:lpstr>Integrating the modules Transaction &amp; exception handling behavior</vt:lpstr>
      <vt:lpstr>Integrating the modules Transaction &amp; exception handling behavior</vt:lpstr>
      <vt:lpstr>Integrating the modules caching vs data duplication</vt:lpstr>
      <vt:lpstr>Modularizing the UI</vt:lpstr>
      <vt:lpstr>Modularizing the UI Monolith UI layer</vt:lpstr>
      <vt:lpstr>Modularizing the UI  Modular UI layer</vt:lpstr>
      <vt:lpstr>Modularizing the UI  Monolith UI vs Modular UI</vt:lpstr>
      <vt:lpstr>MIGRATING TO MICROSERVICES</vt:lpstr>
      <vt:lpstr>Migrating to microservices TODO</vt:lpstr>
      <vt:lpstr>Migrating to microservices TODO</vt:lpstr>
      <vt:lpstr>Migrating to microservices TODO</vt:lpstr>
      <vt:lpstr>Migrating to microservices TODO</vt:lpstr>
      <vt:lpstr>Migrating to microservices TODO</vt:lpstr>
      <vt:lpstr>Migrating to microservices TODO</vt:lpstr>
      <vt:lpstr>Migrating to microservices TODO</vt:lpstr>
      <vt:lpstr>Migrating to microservices TODO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120</cp:revision>
  <dcterms:created xsi:type="dcterms:W3CDTF">2022-02-27T10:42:11Z</dcterms:created>
  <dcterms:modified xsi:type="dcterms:W3CDTF">2022-04-25T15:15:48Z</dcterms:modified>
</cp:coreProperties>
</file>